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sldIdLst>
    <p:sldId id="256" r:id="rId2"/>
    <p:sldId id="257" r:id="rId3"/>
    <p:sldId id="263" r:id="rId4"/>
    <p:sldId id="264" r:id="rId5"/>
    <p:sldId id="258" r:id="rId6"/>
    <p:sldId id="259" r:id="rId7"/>
    <p:sldId id="260" r:id="rId8"/>
    <p:sldId id="265" r:id="rId9"/>
    <p:sldId id="261" r:id="rId10"/>
    <p:sldId id="262" r:id="rId1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74"/>
  </p:normalViewPr>
  <p:slideViewPr>
    <p:cSldViewPr snapToGrid="0">
      <p:cViewPr varScale="1">
        <p:scale>
          <a:sx n="124" d="100"/>
          <a:sy n="124" d="100"/>
        </p:scale>
        <p:origin x="680" y="1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10/25/24</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78193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545334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293782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762691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52658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6610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21334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195011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303514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80957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10/25/24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3053026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10/25/24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‹Nr.›</a:t>
            </a:fld>
            <a:endParaRPr lang="en-US"/>
          </a:p>
        </p:txBody>
      </p:sp>
    </p:spTree>
    <p:extLst>
      <p:ext uri="{BB962C8B-B14F-4D97-AF65-F5344CB8AC3E}">
        <p14:creationId xmlns:p14="http://schemas.microsoft.com/office/powerpoint/2010/main" val="6827472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60E728E6-A07E-4A6C-AB92-D56E1402F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reieckiger abstrakter Hintergrund">
            <a:extLst>
              <a:ext uri="{FF2B5EF4-FFF2-40B4-BE49-F238E27FC236}">
                <a16:creationId xmlns:a16="http://schemas.microsoft.com/office/drawing/2014/main" id="{97608FDD-98AD-DD07-CC42-4D2356AD6BC5}"/>
              </a:ext>
            </a:extLst>
          </p:cNvPr>
          <p:cNvPicPr>
            <a:picLocks noChangeAspect="1"/>
          </p:cNvPicPr>
          <p:nvPr/>
        </p:nvPicPr>
        <p:blipFill>
          <a:blip r:embed="rId2">
            <a:alphaModFix amt="70000"/>
          </a:blip>
          <a:srcRect t="15726" r="-1" b="-1"/>
          <a:stretch/>
        </p:blipFill>
        <p:spPr>
          <a:xfrm>
            <a:off x="20" y="10"/>
            <a:ext cx="12188932" cy="6856614"/>
          </a:xfrm>
          <a:prstGeom prst="rect">
            <a:avLst/>
          </a:prstGeom>
        </p:spPr>
      </p:pic>
      <p:sp>
        <p:nvSpPr>
          <p:cNvPr id="2" name="Titel 1">
            <a:extLst>
              <a:ext uri="{FF2B5EF4-FFF2-40B4-BE49-F238E27FC236}">
                <a16:creationId xmlns:a16="http://schemas.microsoft.com/office/drawing/2014/main" id="{04C26BAC-B994-6BDB-7626-9CCECE9E24D6}"/>
              </a:ext>
            </a:extLst>
          </p:cNvPr>
          <p:cNvSpPr>
            <a:spLocks noGrp="1"/>
          </p:cNvSpPr>
          <p:nvPr>
            <p:ph type="ctrTitle"/>
          </p:nvPr>
        </p:nvSpPr>
        <p:spPr>
          <a:xfrm>
            <a:off x="996275" y="744909"/>
            <a:ext cx="10190071" cy="3145855"/>
          </a:xfrm>
        </p:spPr>
        <p:txBody>
          <a:bodyPr anchor="b">
            <a:normAutofit/>
          </a:bodyPr>
          <a:lstStyle/>
          <a:p>
            <a:r>
              <a:rPr lang="de-DE" sz="5400" dirty="0">
                <a:solidFill>
                  <a:srgbClr val="FFFFFF"/>
                </a:solidFill>
              </a:rPr>
              <a:t>Erasmus+ 2024 Dublin</a:t>
            </a:r>
          </a:p>
        </p:txBody>
      </p:sp>
      <p:sp>
        <p:nvSpPr>
          <p:cNvPr id="3" name="Untertitel 2">
            <a:extLst>
              <a:ext uri="{FF2B5EF4-FFF2-40B4-BE49-F238E27FC236}">
                <a16:creationId xmlns:a16="http://schemas.microsoft.com/office/drawing/2014/main" id="{F20EB18D-F2D8-E2F8-9B5B-6231FAF70CF4}"/>
              </a:ext>
            </a:extLst>
          </p:cNvPr>
          <p:cNvSpPr>
            <a:spLocks noGrp="1"/>
          </p:cNvSpPr>
          <p:nvPr>
            <p:ph type="subTitle" idx="1"/>
          </p:nvPr>
        </p:nvSpPr>
        <p:spPr>
          <a:xfrm>
            <a:off x="1218708" y="4069780"/>
            <a:ext cx="9781327" cy="2056617"/>
          </a:xfrm>
        </p:spPr>
        <p:txBody>
          <a:bodyPr anchor="t">
            <a:normAutofit/>
          </a:bodyPr>
          <a:lstStyle/>
          <a:p>
            <a:r>
              <a:rPr lang="de-DE" sz="2200" dirty="0">
                <a:solidFill>
                  <a:srgbClr val="FFFFFF"/>
                </a:solidFill>
              </a:rPr>
              <a:t>By </a:t>
            </a:r>
          </a:p>
          <a:p>
            <a:r>
              <a:rPr lang="de-DE" sz="2200">
                <a:solidFill>
                  <a:srgbClr val="FFFFFF"/>
                </a:solidFill>
              </a:rPr>
              <a:t>Maik Dyck</a:t>
            </a:r>
            <a:endParaRPr lang="de-DE" sz="2200" dirty="0">
              <a:solidFill>
                <a:srgbClr val="FFFFFF"/>
              </a:solidFill>
            </a:endParaRPr>
          </a:p>
        </p:txBody>
      </p:sp>
      <p:grpSp>
        <p:nvGrpSpPr>
          <p:cNvPr id="15"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6" name="Freeform: Shape 1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24" name="Group 23">
            <a:extLst>
              <a:ext uri="{FF2B5EF4-FFF2-40B4-BE49-F238E27FC236}">
                <a16:creationId xmlns:a16="http://schemas.microsoft.com/office/drawing/2014/main" id="{5C0E6139-8A19-4905-87E2-E547D7B7F1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3216" y="3924272"/>
            <a:ext cx="118872" cy="118872"/>
            <a:chOff x="1175347" y="3733800"/>
            <a:chExt cx="118872" cy="118872"/>
          </a:xfrm>
        </p:grpSpPr>
        <p:cxnSp>
          <p:nvCxnSpPr>
            <p:cNvPr id="25" name="Straight Connector 24">
              <a:extLst>
                <a:ext uri="{FF2B5EF4-FFF2-40B4-BE49-F238E27FC236}">
                  <a16:creationId xmlns:a16="http://schemas.microsoft.com/office/drawing/2014/main" id="{BC05FFBD-B86A-4BD3-A147-FA95CE03CF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EB69F8B1-78FB-4562-8A0D-8D29636755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28"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9"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31" name="Freeform: Shape 30">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30" name="Freeform: Shape 29">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5389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DA53D5-2B2E-C073-2009-4B8379D45BF8}"/>
              </a:ext>
            </a:extLst>
          </p:cNvPr>
          <p:cNvSpPr>
            <a:spLocks noGrp="1"/>
          </p:cNvSpPr>
          <p:nvPr>
            <p:ph type="title"/>
          </p:nvPr>
        </p:nvSpPr>
        <p:spPr/>
        <p:txBody>
          <a:bodyPr>
            <a:normAutofit/>
          </a:bodyPr>
          <a:lstStyle/>
          <a:p>
            <a:r>
              <a:rPr lang="en-US" sz="2400" dirty="0"/>
              <a:t>What can students do to make sure that the project is a success?</a:t>
            </a:r>
            <a:endParaRPr lang="de-DE" sz="2400" dirty="0"/>
          </a:p>
        </p:txBody>
      </p:sp>
      <p:sp>
        <p:nvSpPr>
          <p:cNvPr id="3" name="Inhaltsplatzhalter 2">
            <a:extLst>
              <a:ext uri="{FF2B5EF4-FFF2-40B4-BE49-F238E27FC236}">
                <a16:creationId xmlns:a16="http://schemas.microsoft.com/office/drawing/2014/main" id="{40CD6BB6-83FA-82F3-5947-38BF4F304D5F}"/>
              </a:ext>
            </a:extLst>
          </p:cNvPr>
          <p:cNvSpPr>
            <a:spLocks noGrp="1"/>
          </p:cNvSpPr>
          <p:nvPr>
            <p:ph idx="1"/>
          </p:nvPr>
        </p:nvSpPr>
        <p:spPr/>
        <p:txBody>
          <a:bodyPr/>
          <a:lstStyle/>
          <a:p>
            <a:pPr>
              <a:buFont typeface="Arial" panose="020B0604020202020204" pitchFamily="34" charset="0"/>
              <a:buChar char="•"/>
            </a:pPr>
            <a:r>
              <a:rPr lang="de-DE" dirty="0" err="1"/>
              <a:t>Make</a:t>
            </a:r>
            <a:r>
              <a:rPr lang="de-DE" dirty="0"/>
              <a:t> </a:t>
            </a:r>
            <a:r>
              <a:rPr lang="de-DE" dirty="0" err="1"/>
              <a:t>the</a:t>
            </a:r>
            <a:r>
              <a:rPr lang="de-DE" dirty="0"/>
              <a:t> </a:t>
            </a:r>
            <a:r>
              <a:rPr lang="de-DE" dirty="0" err="1"/>
              <a:t>most</a:t>
            </a:r>
            <a:r>
              <a:rPr lang="de-DE" dirty="0"/>
              <a:t> out </a:t>
            </a:r>
            <a:r>
              <a:rPr lang="de-DE" dirty="0" err="1"/>
              <a:t>of</a:t>
            </a:r>
            <a:r>
              <a:rPr lang="de-DE" dirty="0"/>
              <a:t> </a:t>
            </a:r>
            <a:r>
              <a:rPr lang="de-DE" dirty="0" err="1"/>
              <a:t>your</a:t>
            </a:r>
            <a:r>
              <a:rPr lang="de-DE" dirty="0"/>
              <a:t> time. </a:t>
            </a:r>
            <a:r>
              <a:rPr lang="de-DE" dirty="0" err="1"/>
              <a:t>Explore</a:t>
            </a:r>
            <a:r>
              <a:rPr lang="de-DE" dirty="0"/>
              <a:t> </a:t>
            </a:r>
            <a:r>
              <a:rPr lang="de-DE" dirty="0" err="1"/>
              <a:t>every</a:t>
            </a:r>
            <a:r>
              <a:rPr lang="de-DE" dirty="0"/>
              <a:t> </a:t>
            </a:r>
            <a:r>
              <a:rPr lang="de-DE" dirty="0" err="1"/>
              <a:t>day</a:t>
            </a:r>
            <a:r>
              <a:rPr lang="de-DE" dirty="0"/>
              <a:t>, </a:t>
            </a:r>
            <a:r>
              <a:rPr lang="de-DE" dirty="0" err="1"/>
              <a:t>even</a:t>
            </a:r>
            <a:r>
              <a:rPr lang="de-DE" dirty="0"/>
              <a:t> </a:t>
            </a:r>
            <a:r>
              <a:rPr lang="de-DE" dirty="0" err="1"/>
              <a:t>if</a:t>
            </a:r>
            <a:r>
              <a:rPr lang="de-DE" dirty="0"/>
              <a:t> you </a:t>
            </a:r>
            <a:r>
              <a:rPr lang="de-DE" dirty="0" err="1"/>
              <a:t>are</a:t>
            </a:r>
            <a:r>
              <a:rPr lang="de-DE" dirty="0"/>
              <a:t> </a:t>
            </a:r>
            <a:r>
              <a:rPr lang="de-DE" dirty="0" err="1"/>
              <a:t>tired</a:t>
            </a:r>
            <a:r>
              <a:rPr lang="de-DE" dirty="0"/>
              <a:t> after </a:t>
            </a:r>
            <a:r>
              <a:rPr lang="de-DE" dirty="0" err="1"/>
              <a:t>work</a:t>
            </a:r>
            <a:r>
              <a:rPr lang="de-DE" dirty="0"/>
              <a:t>.</a:t>
            </a:r>
          </a:p>
          <a:p>
            <a:pPr>
              <a:buFont typeface="Arial" panose="020B0604020202020204" pitchFamily="34" charset="0"/>
              <a:buChar char="•"/>
            </a:pPr>
            <a:r>
              <a:rPr lang="de-DE" dirty="0"/>
              <a:t>Try </a:t>
            </a:r>
            <a:r>
              <a:rPr lang="de-DE" dirty="0" err="1"/>
              <a:t>to</a:t>
            </a:r>
            <a:r>
              <a:rPr lang="de-DE" dirty="0"/>
              <a:t> </a:t>
            </a:r>
            <a:r>
              <a:rPr lang="de-DE" dirty="0" err="1"/>
              <a:t>small</a:t>
            </a:r>
            <a:r>
              <a:rPr lang="de-DE"/>
              <a:t> talk</a:t>
            </a:r>
            <a:r>
              <a:rPr lang="de-DE" dirty="0"/>
              <a:t> </a:t>
            </a:r>
            <a:r>
              <a:rPr lang="de-DE" dirty="0" err="1"/>
              <a:t>as</a:t>
            </a:r>
            <a:r>
              <a:rPr lang="de-DE" dirty="0"/>
              <a:t> </a:t>
            </a:r>
            <a:r>
              <a:rPr lang="de-DE" dirty="0" err="1"/>
              <a:t>much</a:t>
            </a:r>
            <a:r>
              <a:rPr lang="de-DE" dirty="0"/>
              <a:t> </a:t>
            </a:r>
            <a:r>
              <a:rPr lang="de-DE" dirty="0" err="1"/>
              <a:t>as</a:t>
            </a:r>
            <a:r>
              <a:rPr lang="de-DE" dirty="0"/>
              <a:t> possible.</a:t>
            </a:r>
          </a:p>
          <a:p>
            <a:pPr>
              <a:buFont typeface="Arial" panose="020B0604020202020204" pitchFamily="34" charset="0"/>
              <a:buChar char="•"/>
            </a:pPr>
            <a:r>
              <a:rPr lang="de-DE" dirty="0" err="1"/>
              <a:t>Exploring</a:t>
            </a:r>
            <a:r>
              <a:rPr lang="de-DE" dirty="0"/>
              <a:t> </a:t>
            </a:r>
            <a:r>
              <a:rPr lang="de-DE" dirty="0" err="1"/>
              <a:t>alone</a:t>
            </a:r>
            <a:r>
              <a:rPr lang="de-DE" dirty="0"/>
              <a:t> </a:t>
            </a:r>
            <a:r>
              <a:rPr lang="de-DE" dirty="0" err="1"/>
              <a:t>can</a:t>
            </a:r>
            <a:r>
              <a:rPr lang="de-DE" dirty="0"/>
              <a:t> </a:t>
            </a:r>
            <a:r>
              <a:rPr lang="de-DE" dirty="0" err="1"/>
              <a:t>be</a:t>
            </a:r>
            <a:r>
              <a:rPr lang="de-DE" dirty="0"/>
              <a:t> </a:t>
            </a:r>
            <a:r>
              <a:rPr lang="de-DE" dirty="0" err="1"/>
              <a:t>fun</a:t>
            </a:r>
            <a:r>
              <a:rPr lang="de-DE" dirty="0"/>
              <a:t>, but in </a:t>
            </a:r>
            <a:r>
              <a:rPr lang="de-DE" dirty="0" err="1"/>
              <a:t>my</a:t>
            </a:r>
            <a:r>
              <a:rPr lang="de-DE" dirty="0"/>
              <a:t> </a:t>
            </a:r>
            <a:r>
              <a:rPr lang="de-DE" dirty="0" err="1"/>
              <a:t>opinion</a:t>
            </a:r>
            <a:r>
              <a:rPr lang="de-DE" dirty="0"/>
              <a:t> </a:t>
            </a:r>
            <a:r>
              <a:rPr lang="de-DE" dirty="0" err="1"/>
              <a:t>it</a:t>
            </a:r>
            <a:r>
              <a:rPr lang="de-DE" dirty="0"/>
              <a:t> </a:t>
            </a:r>
            <a:r>
              <a:rPr lang="de-DE" dirty="0" err="1"/>
              <a:t>is</a:t>
            </a:r>
            <a:r>
              <a:rPr lang="de-DE" dirty="0"/>
              <a:t> </a:t>
            </a:r>
            <a:r>
              <a:rPr lang="de-DE" dirty="0" err="1"/>
              <a:t>much</a:t>
            </a:r>
            <a:r>
              <a:rPr lang="de-DE" dirty="0"/>
              <a:t> better to do </a:t>
            </a:r>
            <a:r>
              <a:rPr lang="de-DE" dirty="0" err="1"/>
              <a:t>it</a:t>
            </a:r>
            <a:r>
              <a:rPr lang="de-DE" dirty="0"/>
              <a:t> with a </a:t>
            </a:r>
            <a:r>
              <a:rPr lang="de-DE" dirty="0" err="1"/>
              <a:t>group</a:t>
            </a:r>
            <a:r>
              <a:rPr lang="de-DE" dirty="0"/>
              <a:t> – do not </a:t>
            </a:r>
            <a:r>
              <a:rPr lang="de-DE" dirty="0" err="1"/>
              <a:t>be</a:t>
            </a:r>
            <a:r>
              <a:rPr lang="de-DE" dirty="0"/>
              <a:t> </a:t>
            </a:r>
            <a:r>
              <a:rPr lang="de-DE" dirty="0" err="1"/>
              <a:t>afraid</a:t>
            </a:r>
            <a:r>
              <a:rPr lang="de-DE" dirty="0"/>
              <a:t> to </a:t>
            </a:r>
            <a:r>
              <a:rPr lang="de-DE" dirty="0" err="1"/>
              <a:t>ask</a:t>
            </a:r>
            <a:r>
              <a:rPr lang="de-DE" dirty="0"/>
              <a:t> </a:t>
            </a:r>
            <a:r>
              <a:rPr lang="de-DE" dirty="0" err="1"/>
              <a:t>people</a:t>
            </a:r>
            <a:r>
              <a:rPr lang="de-DE" dirty="0"/>
              <a:t> to </a:t>
            </a:r>
            <a:r>
              <a:rPr lang="de-DE" dirty="0" err="1"/>
              <a:t>join</a:t>
            </a:r>
            <a:r>
              <a:rPr lang="de-DE" dirty="0"/>
              <a:t> you.</a:t>
            </a:r>
          </a:p>
          <a:p>
            <a:pPr>
              <a:buFont typeface="Arial" panose="020B0604020202020204" pitchFamily="34" charset="0"/>
              <a:buChar char="•"/>
            </a:pPr>
            <a:r>
              <a:rPr lang="de-DE" dirty="0"/>
              <a:t>Temple Bar </a:t>
            </a:r>
            <a:r>
              <a:rPr lang="de-DE" dirty="0" err="1"/>
              <a:t>District</a:t>
            </a:r>
            <a:r>
              <a:rPr lang="de-DE" dirty="0"/>
              <a:t> </a:t>
            </a:r>
            <a:r>
              <a:rPr lang="de-DE" dirty="0" err="1"/>
              <a:t>is</a:t>
            </a:r>
            <a:r>
              <a:rPr lang="de-DE" dirty="0"/>
              <a:t> a </a:t>
            </a:r>
            <a:r>
              <a:rPr lang="de-DE" dirty="0" err="1"/>
              <a:t>money</a:t>
            </a:r>
            <a:r>
              <a:rPr lang="de-DE" dirty="0"/>
              <a:t> </a:t>
            </a:r>
            <a:r>
              <a:rPr lang="de-DE" dirty="0" err="1"/>
              <a:t>scam</a:t>
            </a:r>
            <a:r>
              <a:rPr lang="de-DE" dirty="0"/>
              <a:t>, </a:t>
            </a:r>
            <a:r>
              <a:rPr lang="de-DE" dirty="0" err="1"/>
              <a:t>go</a:t>
            </a:r>
            <a:r>
              <a:rPr lang="de-DE" dirty="0"/>
              <a:t> </a:t>
            </a:r>
            <a:r>
              <a:rPr lang="de-DE" dirty="0" err="1"/>
              <a:t>there</a:t>
            </a:r>
            <a:r>
              <a:rPr lang="de-DE" dirty="0"/>
              <a:t> </a:t>
            </a:r>
            <a:r>
              <a:rPr lang="de-DE" dirty="0" err="1"/>
              <a:t>for</a:t>
            </a:r>
            <a:r>
              <a:rPr lang="de-DE" dirty="0"/>
              <a:t> </a:t>
            </a:r>
            <a:r>
              <a:rPr lang="de-DE" dirty="0" err="1"/>
              <a:t>the</a:t>
            </a:r>
            <a:r>
              <a:rPr lang="de-DE" dirty="0"/>
              <a:t> </a:t>
            </a:r>
            <a:r>
              <a:rPr lang="de-DE" dirty="0" err="1"/>
              <a:t>atmosphere</a:t>
            </a:r>
            <a:r>
              <a:rPr lang="de-DE" dirty="0"/>
              <a:t> not </a:t>
            </a:r>
            <a:r>
              <a:rPr lang="de-DE" dirty="0" err="1"/>
              <a:t>the</a:t>
            </a:r>
            <a:r>
              <a:rPr lang="de-DE" dirty="0"/>
              <a:t> </a:t>
            </a:r>
            <a:r>
              <a:rPr lang="de-DE" dirty="0" err="1"/>
              <a:t>drinks</a:t>
            </a:r>
            <a:r>
              <a:rPr lang="de-DE" dirty="0"/>
              <a:t>.</a:t>
            </a:r>
          </a:p>
        </p:txBody>
      </p:sp>
    </p:spTree>
    <p:extLst>
      <p:ext uri="{BB962C8B-B14F-4D97-AF65-F5344CB8AC3E}">
        <p14:creationId xmlns:p14="http://schemas.microsoft.com/office/powerpoint/2010/main" val="4031610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D87EA-06D1-14A8-E1C1-5F832A6EF1ED}"/>
              </a:ext>
            </a:extLst>
          </p:cNvPr>
          <p:cNvSpPr>
            <a:spLocks noGrp="1"/>
          </p:cNvSpPr>
          <p:nvPr>
            <p:ph type="title"/>
          </p:nvPr>
        </p:nvSpPr>
        <p:spPr/>
        <p:txBody>
          <a:bodyPr>
            <a:normAutofit/>
          </a:bodyPr>
          <a:lstStyle/>
          <a:p>
            <a:r>
              <a:rPr lang="de-DE" sz="2400" dirty="0"/>
              <a:t>What did you do in your </a:t>
            </a:r>
            <a:r>
              <a:rPr lang="de-DE" sz="2400" dirty="0" err="1"/>
              <a:t>free</a:t>
            </a:r>
            <a:r>
              <a:rPr lang="de-DE" sz="2400" dirty="0"/>
              <a:t> time and</a:t>
            </a:r>
            <a:br>
              <a:rPr lang="de-DE" sz="2400" dirty="0"/>
            </a:br>
            <a:r>
              <a:rPr lang="de-DE" sz="2400" dirty="0"/>
              <a:t>what was your </a:t>
            </a:r>
            <a:r>
              <a:rPr lang="de-DE" sz="2400" dirty="0" err="1"/>
              <a:t>favourite</a:t>
            </a:r>
            <a:r>
              <a:rPr lang="de-DE" sz="2400" dirty="0"/>
              <a:t> </a:t>
            </a:r>
            <a:r>
              <a:rPr lang="de-DE" sz="2400" dirty="0" err="1"/>
              <a:t>activity</a:t>
            </a:r>
            <a:r>
              <a:rPr lang="de-DE" sz="2400" dirty="0"/>
              <a:t>?</a:t>
            </a:r>
          </a:p>
        </p:txBody>
      </p:sp>
      <p:sp>
        <p:nvSpPr>
          <p:cNvPr id="3" name="Inhaltsplatzhalter 2">
            <a:extLst>
              <a:ext uri="{FF2B5EF4-FFF2-40B4-BE49-F238E27FC236}">
                <a16:creationId xmlns:a16="http://schemas.microsoft.com/office/drawing/2014/main" id="{E9162724-6421-F8CF-4600-AE1A2D9B8F84}"/>
              </a:ext>
            </a:extLst>
          </p:cNvPr>
          <p:cNvSpPr>
            <a:spLocks noGrp="1"/>
          </p:cNvSpPr>
          <p:nvPr>
            <p:ph idx="1"/>
          </p:nvPr>
        </p:nvSpPr>
        <p:spPr/>
        <p:txBody>
          <a:bodyPr/>
          <a:lstStyle/>
          <a:p>
            <a:pPr>
              <a:buFont typeface="Arial" panose="020B0604020202020204" pitchFamily="34" charset="0"/>
              <a:buChar char="•"/>
            </a:pPr>
            <a:r>
              <a:rPr lang="de-DE" dirty="0" err="1"/>
              <a:t>Exploring</a:t>
            </a:r>
            <a:r>
              <a:rPr lang="de-DE" dirty="0"/>
              <a:t> (</a:t>
            </a:r>
            <a:r>
              <a:rPr lang="de-DE" dirty="0" err="1"/>
              <a:t>Bayside</a:t>
            </a:r>
            <a:r>
              <a:rPr lang="de-DE" dirty="0"/>
              <a:t>, </a:t>
            </a:r>
            <a:r>
              <a:rPr lang="de-DE" dirty="0" err="1"/>
              <a:t>Howth</a:t>
            </a:r>
            <a:r>
              <a:rPr lang="de-DE" dirty="0"/>
              <a:t>, Temple Bar </a:t>
            </a:r>
            <a:r>
              <a:rPr lang="de-DE" dirty="0" err="1"/>
              <a:t>District</a:t>
            </a:r>
            <a:r>
              <a:rPr lang="de-DE" dirty="0"/>
              <a:t>, Parks, Trinity College, Kilkenny, Wicklow Mountains, </a:t>
            </a:r>
            <a:r>
              <a:rPr lang="de-DE" dirty="0" err="1"/>
              <a:t>Glendalough</a:t>
            </a:r>
            <a:r>
              <a:rPr lang="de-DE" dirty="0"/>
              <a:t>, National Gallery </a:t>
            </a:r>
            <a:r>
              <a:rPr lang="de-DE" dirty="0" err="1"/>
              <a:t>of</a:t>
            </a:r>
            <a:r>
              <a:rPr lang="de-DE" dirty="0"/>
              <a:t> </a:t>
            </a:r>
            <a:r>
              <a:rPr lang="de-DE" dirty="0" err="1"/>
              <a:t>Ireland</a:t>
            </a:r>
            <a:r>
              <a:rPr lang="de-DE" dirty="0"/>
              <a:t>, Bray)</a:t>
            </a:r>
          </a:p>
          <a:p>
            <a:pPr>
              <a:buFont typeface="Arial" panose="020B0604020202020204" pitchFamily="34" charset="0"/>
              <a:buChar char="•"/>
            </a:pPr>
            <a:r>
              <a:rPr lang="de-DE" dirty="0"/>
              <a:t>Shopping (</a:t>
            </a:r>
            <a:r>
              <a:rPr lang="de-DE" dirty="0" err="1"/>
              <a:t>clothing</a:t>
            </a:r>
            <a:r>
              <a:rPr lang="de-DE" dirty="0"/>
              <a:t>, </a:t>
            </a:r>
            <a:r>
              <a:rPr lang="de-DE" dirty="0" err="1"/>
              <a:t>gifts</a:t>
            </a:r>
            <a:r>
              <a:rPr lang="de-DE" dirty="0"/>
              <a:t>, </a:t>
            </a:r>
            <a:r>
              <a:rPr lang="de-DE" dirty="0" err="1"/>
              <a:t>souveniers</a:t>
            </a:r>
            <a:r>
              <a:rPr lang="de-DE" dirty="0"/>
              <a:t>)</a:t>
            </a:r>
          </a:p>
          <a:p>
            <a:pPr>
              <a:buFont typeface="Arial" panose="020B0604020202020204" pitchFamily="34" charset="0"/>
              <a:buChar char="•"/>
            </a:pPr>
            <a:r>
              <a:rPr lang="de-DE" dirty="0"/>
              <a:t>My </a:t>
            </a:r>
            <a:r>
              <a:rPr lang="de-DE" dirty="0" err="1"/>
              <a:t>favourite</a:t>
            </a:r>
            <a:r>
              <a:rPr lang="de-DE" dirty="0"/>
              <a:t> </a:t>
            </a:r>
            <a:r>
              <a:rPr lang="de-DE" dirty="0" err="1"/>
              <a:t>activity</a:t>
            </a:r>
            <a:r>
              <a:rPr lang="de-DE" dirty="0"/>
              <a:t> was </a:t>
            </a:r>
            <a:r>
              <a:rPr lang="de-DE" dirty="0" err="1"/>
              <a:t>by</a:t>
            </a:r>
            <a:r>
              <a:rPr lang="de-DE" dirty="0"/>
              <a:t> </a:t>
            </a:r>
            <a:r>
              <a:rPr lang="de-DE" dirty="0" err="1"/>
              <a:t>far</a:t>
            </a:r>
            <a:r>
              <a:rPr lang="de-DE" dirty="0"/>
              <a:t> </a:t>
            </a:r>
            <a:r>
              <a:rPr lang="de-DE" dirty="0" err="1"/>
              <a:t>the</a:t>
            </a:r>
            <a:r>
              <a:rPr lang="de-DE" dirty="0"/>
              <a:t> </a:t>
            </a:r>
            <a:r>
              <a:rPr lang="de-DE" dirty="0" err="1"/>
              <a:t>day</a:t>
            </a:r>
            <a:r>
              <a:rPr lang="de-DE" dirty="0"/>
              <a:t> </a:t>
            </a:r>
            <a:r>
              <a:rPr lang="de-DE" dirty="0" err="1"/>
              <a:t>trips</a:t>
            </a:r>
            <a:r>
              <a:rPr lang="de-DE" dirty="0"/>
              <a:t> to </a:t>
            </a:r>
            <a:r>
              <a:rPr lang="de-DE" dirty="0" err="1"/>
              <a:t>Killkenny</a:t>
            </a:r>
            <a:r>
              <a:rPr lang="de-DE" dirty="0"/>
              <a:t>, Wicklow Mountains and </a:t>
            </a:r>
            <a:r>
              <a:rPr lang="de-DE" dirty="0" err="1"/>
              <a:t>Glendalough</a:t>
            </a:r>
            <a:r>
              <a:rPr lang="de-DE" dirty="0"/>
              <a:t>. </a:t>
            </a:r>
            <a:r>
              <a:rPr lang="de-DE" dirty="0" err="1"/>
              <a:t>Everyone</a:t>
            </a:r>
            <a:r>
              <a:rPr lang="de-DE" dirty="0"/>
              <a:t> </a:t>
            </a:r>
            <a:r>
              <a:rPr lang="de-DE" dirty="0" err="1"/>
              <a:t>should</a:t>
            </a:r>
            <a:r>
              <a:rPr lang="de-DE" dirty="0"/>
              <a:t> </a:t>
            </a:r>
            <a:r>
              <a:rPr lang="de-DE" dirty="0" err="1"/>
              <a:t>really</a:t>
            </a:r>
            <a:r>
              <a:rPr lang="de-DE" dirty="0"/>
              <a:t> </a:t>
            </a:r>
            <a:r>
              <a:rPr lang="de-DE" dirty="0" err="1"/>
              <a:t>try</a:t>
            </a:r>
            <a:r>
              <a:rPr lang="de-DE" dirty="0"/>
              <a:t> to </a:t>
            </a:r>
            <a:r>
              <a:rPr lang="de-DE" dirty="0" err="1"/>
              <a:t>make</a:t>
            </a:r>
            <a:r>
              <a:rPr lang="de-DE" dirty="0"/>
              <a:t> a </a:t>
            </a:r>
            <a:r>
              <a:rPr lang="de-DE" dirty="0" err="1"/>
              <a:t>full</a:t>
            </a:r>
            <a:r>
              <a:rPr lang="de-DE" dirty="0"/>
              <a:t> </a:t>
            </a:r>
            <a:r>
              <a:rPr lang="de-DE" dirty="0" err="1"/>
              <a:t>day</a:t>
            </a:r>
            <a:r>
              <a:rPr lang="de-DE" dirty="0"/>
              <a:t> tour </a:t>
            </a:r>
            <a:r>
              <a:rPr lang="de-DE" dirty="0" err="1"/>
              <a:t>trip</a:t>
            </a:r>
            <a:r>
              <a:rPr lang="de-DE" dirty="0"/>
              <a:t> on </a:t>
            </a:r>
            <a:r>
              <a:rPr lang="de-DE" dirty="0" err="1"/>
              <a:t>Saturdays</a:t>
            </a:r>
            <a:r>
              <a:rPr lang="de-DE" dirty="0"/>
              <a:t>!</a:t>
            </a:r>
          </a:p>
          <a:p>
            <a:pPr>
              <a:buFont typeface="Arial" panose="020B0604020202020204" pitchFamily="34" charset="0"/>
              <a:buChar char="•"/>
            </a:pPr>
            <a:endParaRPr lang="de-DE" dirty="0"/>
          </a:p>
        </p:txBody>
      </p:sp>
    </p:spTree>
    <p:extLst>
      <p:ext uri="{BB962C8B-B14F-4D97-AF65-F5344CB8AC3E}">
        <p14:creationId xmlns:p14="http://schemas.microsoft.com/office/powerpoint/2010/main" val="2140079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fik 42" descr="Ein Bild, das draußen, Wasser, Wolke, Himmel enthält.&#10;&#10;Automatisch generierte Beschreibung">
            <a:extLst>
              <a:ext uri="{FF2B5EF4-FFF2-40B4-BE49-F238E27FC236}">
                <a16:creationId xmlns:a16="http://schemas.microsoft.com/office/drawing/2014/main" id="{2939F0C2-487F-2D23-CE90-52F3DA4DE8EE}"/>
              </a:ext>
            </a:extLst>
          </p:cNvPr>
          <p:cNvPicPr>
            <a:picLocks noChangeAspect="1"/>
          </p:cNvPicPr>
          <p:nvPr/>
        </p:nvPicPr>
        <p:blipFill>
          <a:blip r:embed="rId2">
            <a:extLst>
              <a:ext uri="{28A0092B-C50C-407E-A947-70E740481C1C}">
                <a14:useLocalDpi xmlns:a14="http://schemas.microsoft.com/office/drawing/2010/main" val="0"/>
              </a:ext>
            </a:extLst>
          </a:blip>
          <a:srcRect l="15501" t="24026" r="15501" b="36007"/>
          <a:stretch>
            <a:fillRect/>
          </a:stretch>
        </p:blipFill>
        <p:spPr>
          <a:xfrm>
            <a:off x="8495168" y="3974471"/>
            <a:ext cx="3548960" cy="2740936"/>
          </a:xfrm>
          <a:custGeom>
            <a:avLst/>
            <a:gdLst>
              <a:gd name="connsiteX0" fmla="*/ 1774480 w 3548960"/>
              <a:gd name="connsiteY0" fmla="*/ 0 h 2740936"/>
              <a:gd name="connsiteX1" fmla="*/ 3548960 w 3548960"/>
              <a:gd name="connsiteY1" fmla="*/ 1370468 h 2740936"/>
              <a:gd name="connsiteX2" fmla="*/ 1774480 w 3548960"/>
              <a:gd name="connsiteY2" fmla="*/ 2740936 h 2740936"/>
              <a:gd name="connsiteX3" fmla="*/ 0 w 3548960"/>
              <a:gd name="connsiteY3" fmla="*/ 1370468 h 2740936"/>
              <a:gd name="connsiteX4" fmla="*/ 1774480 w 3548960"/>
              <a:gd name="connsiteY4" fmla="*/ 0 h 274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960" h="2740936">
                <a:moveTo>
                  <a:pt x="1774480" y="0"/>
                </a:moveTo>
                <a:cubicBezTo>
                  <a:pt x="2754498" y="0"/>
                  <a:pt x="3548960" y="613579"/>
                  <a:pt x="3548960" y="1370468"/>
                </a:cubicBezTo>
                <a:cubicBezTo>
                  <a:pt x="3548960" y="2127357"/>
                  <a:pt x="2754498" y="2740936"/>
                  <a:pt x="1774480" y="2740936"/>
                </a:cubicBezTo>
                <a:cubicBezTo>
                  <a:pt x="794462" y="2740936"/>
                  <a:pt x="0" y="2127357"/>
                  <a:pt x="0" y="1370468"/>
                </a:cubicBezTo>
                <a:cubicBezTo>
                  <a:pt x="0" y="613579"/>
                  <a:pt x="794462" y="0"/>
                  <a:pt x="1774480" y="0"/>
                </a:cubicBezTo>
                <a:close/>
              </a:path>
            </a:pathLst>
          </a:custGeom>
        </p:spPr>
      </p:pic>
      <p:pic>
        <p:nvPicPr>
          <p:cNvPr id="40" name="Grafik 39" descr="Ein Bild, das draußen, Natur, Himmel, Berg enthält.&#10;&#10;Automatisch generierte Beschreibung">
            <a:extLst>
              <a:ext uri="{FF2B5EF4-FFF2-40B4-BE49-F238E27FC236}">
                <a16:creationId xmlns:a16="http://schemas.microsoft.com/office/drawing/2014/main" id="{DCFC8215-17D2-B96C-3294-BE794CBF39DA}"/>
              </a:ext>
            </a:extLst>
          </p:cNvPr>
          <p:cNvPicPr>
            <a:picLocks noChangeAspect="1"/>
          </p:cNvPicPr>
          <p:nvPr/>
        </p:nvPicPr>
        <p:blipFill>
          <a:blip r:embed="rId3">
            <a:extLst>
              <a:ext uri="{28A0092B-C50C-407E-A947-70E740481C1C}">
                <a14:useLocalDpi xmlns:a14="http://schemas.microsoft.com/office/drawing/2010/main" val="0"/>
              </a:ext>
            </a:extLst>
          </a:blip>
          <a:srcRect l="40000" t="10748" r="20033" b="20253"/>
          <a:stretch>
            <a:fillRect/>
          </a:stretch>
        </p:blipFill>
        <p:spPr>
          <a:xfrm rot="5400000">
            <a:off x="4725532" y="3570459"/>
            <a:ext cx="2740936" cy="3548960"/>
          </a:xfrm>
          <a:custGeom>
            <a:avLst/>
            <a:gdLst>
              <a:gd name="connsiteX0" fmla="*/ 0 w 2740936"/>
              <a:gd name="connsiteY0" fmla="*/ 1774480 h 3548960"/>
              <a:gd name="connsiteX1" fmla="*/ 1370468 w 2740936"/>
              <a:gd name="connsiteY1" fmla="*/ 0 h 3548960"/>
              <a:gd name="connsiteX2" fmla="*/ 2740936 w 2740936"/>
              <a:gd name="connsiteY2" fmla="*/ 1774480 h 3548960"/>
              <a:gd name="connsiteX3" fmla="*/ 1370468 w 2740936"/>
              <a:gd name="connsiteY3" fmla="*/ 3548960 h 3548960"/>
              <a:gd name="connsiteX4" fmla="*/ 0 w 2740936"/>
              <a:gd name="connsiteY4" fmla="*/ 1774480 h 354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36" h="3548960">
                <a:moveTo>
                  <a:pt x="0" y="1774480"/>
                </a:moveTo>
                <a:cubicBezTo>
                  <a:pt x="0" y="794462"/>
                  <a:pt x="613579" y="0"/>
                  <a:pt x="1370468" y="0"/>
                </a:cubicBezTo>
                <a:cubicBezTo>
                  <a:pt x="2127357" y="0"/>
                  <a:pt x="2740936" y="794462"/>
                  <a:pt x="2740936" y="1774480"/>
                </a:cubicBezTo>
                <a:cubicBezTo>
                  <a:pt x="2740936" y="2754498"/>
                  <a:pt x="2127357" y="3548960"/>
                  <a:pt x="1370468" y="3548960"/>
                </a:cubicBezTo>
                <a:cubicBezTo>
                  <a:pt x="613579" y="3548960"/>
                  <a:pt x="0" y="2754498"/>
                  <a:pt x="0" y="1774480"/>
                </a:cubicBezTo>
                <a:close/>
              </a:path>
            </a:pathLst>
          </a:custGeom>
        </p:spPr>
      </p:pic>
      <p:pic>
        <p:nvPicPr>
          <p:cNvPr id="37" name="Grafik 36" descr="Ein Bild, das draußen, Wolke, Wasser, Berg enthält.&#10;&#10;Automatisch generierte Beschreibung">
            <a:extLst>
              <a:ext uri="{FF2B5EF4-FFF2-40B4-BE49-F238E27FC236}">
                <a16:creationId xmlns:a16="http://schemas.microsoft.com/office/drawing/2014/main" id="{F512A5A0-7E39-4DD5-2ABD-CCAA2C1C3655}"/>
              </a:ext>
            </a:extLst>
          </p:cNvPr>
          <p:cNvPicPr>
            <a:picLocks noChangeAspect="1"/>
          </p:cNvPicPr>
          <p:nvPr/>
        </p:nvPicPr>
        <p:blipFill>
          <a:blip r:embed="rId4">
            <a:extLst>
              <a:ext uri="{28A0092B-C50C-407E-A947-70E740481C1C}">
                <a14:useLocalDpi xmlns:a14="http://schemas.microsoft.com/office/drawing/2010/main" val="0"/>
              </a:ext>
            </a:extLst>
          </a:blip>
          <a:srcRect l="57954" r="2079" b="31001"/>
          <a:stretch>
            <a:fillRect/>
          </a:stretch>
        </p:blipFill>
        <p:spPr>
          <a:xfrm rot="5400000">
            <a:off x="551883" y="3570461"/>
            <a:ext cx="2740936" cy="3548957"/>
          </a:xfrm>
          <a:custGeom>
            <a:avLst/>
            <a:gdLst>
              <a:gd name="connsiteX0" fmla="*/ 0 w 2740936"/>
              <a:gd name="connsiteY0" fmla="*/ 1774477 h 3548957"/>
              <a:gd name="connsiteX1" fmla="*/ 1230346 w 2740936"/>
              <a:gd name="connsiteY1" fmla="*/ 9159 h 3548957"/>
              <a:gd name="connsiteX2" fmla="*/ 1370423 w 2740936"/>
              <a:gd name="connsiteY2" fmla="*/ 0 h 3548957"/>
              <a:gd name="connsiteX3" fmla="*/ 1370514 w 2740936"/>
              <a:gd name="connsiteY3" fmla="*/ 0 h 3548957"/>
              <a:gd name="connsiteX4" fmla="*/ 1510591 w 2740936"/>
              <a:gd name="connsiteY4" fmla="*/ 9159 h 3548957"/>
              <a:gd name="connsiteX5" fmla="*/ 2740936 w 2740936"/>
              <a:gd name="connsiteY5" fmla="*/ 1774477 h 3548957"/>
              <a:gd name="connsiteX6" fmla="*/ 1370468 w 2740936"/>
              <a:gd name="connsiteY6" fmla="*/ 3548957 h 3548957"/>
              <a:gd name="connsiteX7" fmla="*/ 0 w 2740936"/>
              <a:gd name="connsiteY7" fmla="*/ 1774477 h 354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0936" h="3548957">
                <a:moveTo>
                  <a:pt x="0" y="1774477"/>
                </a:moveTo>
                <a:cubicBezTo>
                  <a:pt x="0" y="855710"/>
                  <a:pt x="539279" y="100030"/>
                  <a:pt x="1230346" y="9159"/>
                </a:cubicBezTo>
                <a:lnTo>
                  <a:pt x="1370423" y="0"/>
                </a:lnTo>
                <a:lnTo>
                  <a:pt x="1370514" y="0"/>
                </a:lnTo>
                <a:lnTo>
                  <a:pt x="1510591" y="9159"/>
                </a:lnTo>
                <a:cubicBezTo>
                  <a:pt x="2201658" y="100030"/>
                  <a:pt x="2740936" y="855710"/>
                  <a:pt x="2740936" y="1774477"/>
                </a:cubicBezTo>
                <a:cubicBezTo>
                  <a:pt x="2740936" y="2754495"/>
                  <a:pt x="2127357" y="3548957"/>
                  <a:pt x="1370468" y="3548957"/>
                </a:cubicBezTo>
                <a:cubicBezTo>
                  <a:pt x="613579" y="3548957"/>
                  <a:pt x="0" y="2754495"/>
                  <a:pt x="0" y="1774477"/>
                </a:cubicBezTo>
                <a:close/>
              </a:path>
            </a:pathLst>
          </a:custGeom>
        </p:spPr>
      </p:pic>
      <p:pic>
        <p:nvPicPr>
          <p:cNvPr id="34" name="Grafik 33">
            <a:extLst>
              <a:ext uri="{FF2B5EF4-FFF2-40B4-BE49-F238E27FC236}">
                <a16:creationId xmlns:a16="http://schemas.microsoft.com/office/drawing/2014/main" id="{45E63461-3F58-0AED-A687-663D36191681}"/>
              </a:ext>
            </a:extLst>
          </p:cNvPr>
          <p:cNvPicPr>
            <a:picLocks noChangeAspect="1"/>
          </p:cNvPicPr>
          <p:nvPr/>
        </p:nvPicPr>
        <p:blipFill>
          <a:blip r:embed="rId5">
            <a:extLst>
              <a:ext uri="{28A0092B-C50C-407E-A947-70E740481C1C}">
                <a14:useLocalDpi xmlns:a14="http://schemas.microsoft.com/office/drawing/2010/main" val="0"/>
              </a:ext>
            </a:extLst>
          </a:blip>
          <a:srcRect l="23366" t="12860" r="36667" b="18141"/>
          <a:stretch>
            <a:fillRect/>
          </a:stretch>
        </p:blipFill>
        <p:spPr>
          <a:xfrm rot="5400000">
            <a:off x="8899180" y="284052"/>
            <a:ext cx="2740936" cy="3548960"/>
          </a:xfrm>
          <a:custGeom>
            <a:avLst/>
            <a:gdLst>
              <a:gd name="connsiteX0" fmla="*/ 0 w 2740936"/>
              <a:gd name="connsiteY0" fmla="*/ 1774480 h 3548960"/>
              <a:gd name="connsiteX1" fmla="*/ 1370468 w 2740936"/>
              <a:gd name="connsiteY1" fmla="*/ 0 h 3548960"/>
              <a:gd name="connsiteX2" fmla="*/ 2740936 w 2740936"/>
              <a:gd name="connsiteY2" fmla="*/ 1774480 h 3548960"/>
              <a:gd name="connsiteX3" fmla="*/ 1370468 w 2740936"/>
              <a:gd name="connsiteY3" fmla="*/ 3548960 h 3548960"/>
              <a:gd name="connsiteX4" fmla="*/ 0 w 2740936"/>
              <a:gd name="connsiteY4" fmla="*/ 1774480 h 354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36" h="3548960">
                <a:moveTo>
                  <a:pt x="0" y="1774480"/>
                </a:moveTo>
                <a:cubicBezTo>
                  <a:pt x="0" y="794462"/>
                  <a:pt x="613579" y="0"/>
                  <a:pt x="1370468" y="0"/>
                </a:cubicBezTo>
                <a:cubicBezTo>
                  <a:pt x="2127357" y="0"/>
                  <a:pt x="2740936" y="794462"/>
                  <a:pt x="2740936" y="1774480"/>
                </a:cubicBezTo>
                <a:cubicBezTo>
                  <a:pt x="2740936" y="2754498"/>
                  <a:pt x="2127357" y="3548960"/>
                  <a:pt x="1370468" y="3548960"/>
                </a:cubicBezTo>
                <a:cubicBezTo>
                  <a:pt x="613579" y="3548960"/>
                  <a:pt x="0" y="2754498"/>
                  <a:pt x="0" y="1774480"/>
                </a:cubicBezTo>
                <a:close/>
              </a:path>
            </a:pathLst>
          </a:custGeom>
        </p:spPr>
      </p:pic>
      <p:pic>
        <p:nvPicPr>
          <p:cNvPr id="31" name="Grafik 30" descr="Ein Bild, das draußen, Wolke, Baum, Pflanze enthält.&#10;&#10;Automatisch generierte Beschreibung">
            <a:extLst>
              <a:ext uri="{FF2B5EF4-FFF2-40B4-BE49-F238E27FC236}">
                <a16:creationId xmlns:a16="http://schemas.microsoft.com/office/drawing/2014/main" id="{42E33F11-978E-2A4C-0C8B-8E6FC4583D5C}"/>
              </a:ext>
            </a:extLst>
          </p:cNvPr>
          <p:cNvPicPr>
            <a:picLocks noChangeAspect="1"/>
          </p:cNvPicPr>
          <p:nvPr/>
        </p:nvPicPr>
        <p:blipFill>
          <a:blip r:embed="rId6">
            <a:extLst>
              <a:ext uri="{28A0092B-C50C-407E-A947-70E740481C1C}">
                <a14:useLocalDpi xmlns:a14="http://schemas.microsoft.com/office/drawing/2010/main" val="0"/>
              </a:ext>
            </a:extLst>
          </a:blip>
          <a:srcRect l="43696" t="13564" r="16337" b="17437"/>
          <a:stretch>
            <a:fillRect/>
          </a:stretch>
        </p:blipFill>
        <p:spPr>
          <a:xfrm rot="5400000">
            <a:off x="4725531" y="284052"/>
            <a:ext cx="2740936" cy="3548960"/>
          </a:xfrm>
          <a:custGeom>
            <a:avLst/>
            <a:gdLst>
              <a:gd name="connsiteX0" fmla="*/ 0 w 2740936"/>
              <a:gd name="connsiteY0" fmla="*/ 1774480 h 3548960"/>
              <a:gd name="connsiteX1" fmla="*/ 1370468 w 2740936"/>
              <a:gd name="connsiteY1" fmla="*/ 0 h 3548960"/>
              <a:gd name="connsiteX2" fmla="*/ 2740936 w 2740936"/>
              <a:gd name="connsiteY2" fmla="*/ 1774480 h 3548960"/>
              <a:gd name="connsiteX3" fmla="*/ 1370468 w 2740936"/>
              <a:gd name="connsiteY3" fmla="*/ 3548960 h 3548960"/>
              <a:gd name="connsiteX4" fmla="*/ 0 w 2740936"/>
              <a:gd name="connsiteY4" fmla="*/ 1774480 h 354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36" h="3548960">
                <a:moveTo>
                  <a:pt x="0" y="1774480"/>
                </a:moveTo>
                <a:cubicBezTo>
                  <a:pt x="0" y="794462"/>
                  <a:pt x="613579" y="0"/>
                  <a:pt x="1370468" y="0"/>
                </a:cubicBezTo>
                <a:cubicBezTo>
                  <a:pt x="2127357" y="0"/>
                  <a:pt x="2740936" y="794462"/>
                  <a:pt x="2740936" y="1774480"/>
                </a:cubicBezTo>
                <a:cubicBezTo>
                  <a:pt x="2740936" y="2754498"/>
                  <a:pt x="2127357" y="3548960"/>
                  <a:pt x="1370468" y="3548960"/>
                </a:cubicBezTo>
                <a:cubicBezTo>
                  <a:pt x="613579" y="3548960"/>
                  <a:pt x="0" y="2754498"/>
                  <a:pt x="0" y="1774480"/>
                </a:cubicBezTo>
                <a:close/>
              </a:path>
            </a:pathLst>
          </a:custGeom>
        </p:spPr>
      </p:pic>
      <p:pic>
        <p:nvPicPr>
          <p:cNvPr id="28" name="Grafik 27" descr="Ein Bild, das draußen, Nebel, Himmel, Winter enthält.&#10;&#10;Automatisch generierte Beschreibung">
            <a:extLst>
              <a:ext uri="{FF2B5EF4-FFF2-40B4-BE49-F238E27FC236}">
                <a16:creationId xmlns:a16="http://schemas.microsoft.com/office/drawing/2014/main" id="{BD1994C7-8B17-654E-258D-F3C111DB80EC}"/>
              </a:ext>
            </a:extLst>
          </p:cNvPr>
          <p:cNvPicPr>
            <a:picLocks noChangeAspect="1"/>
          </p:cNvPicPr>
          <p:nvPr/>
        </p:nvPicPr>
        <p:blipFill>
          <a:blip r:embed="rId7">
            <a:extLst>
              <a:ext uri="{28A0092B-C50C-407E-A947-70E740481C1C}">
                <a14:useLocalDpi xmlns:a14="http://schemas.microsoft.com/office/drawing/2010/main" val="0"/>
              </a:ext>
            </a:extLst>
          </a:blip>
          <a:srcRect l="38808" t="18344" r="15786" b="3266"/>
          <a:stretch>
            <a:fillRect/>
          </a:stretch>
        </p:blipFill>
        <p:spPr>
          <a:xfrm rot="5400000">
            <a:off x="551884" y="284053"/>
            <a:ext cx="2740936" cy="3548959"/>
          </a:xfrm>
          <a:custGeom>
            <a:avLst/>
            <a:gdLst>
              <a:gd name="connsiteX0" fmla="*/ 0 w 2740936"/>
              <a:gd name="connsiteY0" fmla="*/ 1774479 h 3548959"/>
              <a:gd name="connsiteX1" fmla="*/ 1370468 w 2740936"/>
              <a:gd name="connsiteY1" fmla="*/ 0 h 3548959"/>
              <a:gd name="connsiteX2" fmla="*/ 2740936 w 2740936"/>
              <a:gd name="connsiteY2" fmla="*/ 1774479 h 3548959"/>
              <a:gd name="connsiteX3" fmla="*/ 1370468 w 2740936"/>
              <a:gd name="connsiteY3" fmla="*/ 3548959 h 3548959"/>
              <a:gd name="connsiteX4" fmla="*/ 0 w 2740936"/>
              <a:gd name="connsiteY4" fmla="*/ 1774479 h 3548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36" h="3548959">
                <a:moveTo>
                  <a:pt x="0" y="1774479"/>
                </a:moveTo>
                <a:cubicBezTo>
                  <a:pt x="0" y="794462"/>
                  <a:pt x="613579" y="0"/>
                  <a:pt x="1370468" y="0"/>
                </a:cubicBezTo>
                <a:cubicBezTo>
                  <a:pt x="2127357" y="0"/>
                  <a:pt x="2740936" y="794462"/>
                  <a:pt x="2740936" y="1774479"/>
                </a:cubicBezTo>
                <a:cubicBezTo>
                  <a:pt x="2740936" y="2754497"/>
                  <a:pt x="2127357" y="3548959"/>
                  <a:pt x="1370468" y="3548959"/>
                </a:cubicBezTo>
                <a:cubicBezTo>
                  <a:pt x="613579" y="3548959"/>
                  <a:pt x="0" y="2754497"/>
                  <a:pt x="0" y="1774479"/>
                </a:cubicBezTo>
                <a:close/>
              </a:path>
            </a:pathLst>
          </a:custGeom>
        </p:spPr>
      </p:pic>
    </p:spTree>
    <p:extLst>
      <p:ext uri="{BB962C8B-B14F-4D97-AF65-F5344CB8AC3E}">
        <p14:creationId xmlns:p14="http://schemas.microsoft.com/office/powerpoint/2010/main" val="624431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26B5-F4CD-8A0E-3CDD-624FBEC88D04}"/>
            </a:ext>
          </a:extLst>
        </p:cNvPr>
        <p:cNvGrpSpPr/>
        <p:nvPr/>
      </p:nvGrpSpPr>
      <p:grpSpPr>
        <a:xfrm>
          <a:off x="0" y="0"/>
          <a:ext cx="0" cy="0"/>
          <a:chOff x="0" y="0"/>
          <a:chExt cx="0" cy="0"/>
        </a:xfrm>
      </p:grpSpPr>
      <p:pic>
        <p:nvPicPr>
          <p:cNvPr id="27" name="Grafik 26" descr="Ein Bild, das Text, Gebäude, Szene, Geschäft enthält.&#10;&#10;Automatisch generierte Beschreibung">
            <a:extLst>
              <a:ext uri="{FF2B5EF4-FFF2-40B4-BE49-F238E27FC236}">
                <a16:creationId xmlns:a16="http://schemas.microsoft.com/office/drawing/2014/main" id="{AE5FCC87-1A21-A476-70FF-89FB3C625F0C}"/>
              </a:ext>
            </a:extLst>
          </p:cNvPr>
          <p:cNvPicPr>
            <a:picLocks noChangeAspect="1"/>
          </p:cNvPicPr>
          <p:nvPr/>
        </p:nvPicPr>
        <p:blipFill>
          <a:blip r:embed="rId2">
            <a:extLst>
              <a:ext uri="{28A0092B-C50C-407E-A947-70E740481C1C}">
                <a14:useLocalDpi xmlns:a14="http://schemas.microsoft.com/office/drawing/2010/main" val="0"/>
              </a:ext>
            </a:extLst>
          </a:blip>
          <a:srcRect t="7954" r="8001" b="52079"/>
          <a:stretch>
            <a:fillRect/>
          </a:stretch>
        </p:blipFill>
        <p:spPr>
          <a:xfrm>
            <a:off x="147872" y="3974471"/>
            <a:ext cx="3548960" cy="2740936"/>
          </a:xfrm>
          <a:custGeom>
            <a:avLst/>
            <a:gdLst>
              <a:gd name="connsiteX0" fmla="*/ 1774480 w 3548960"/>
              <a:gd name="connsiteY0" fmla="*/ 0 h 2740936"/>
              <a:gd name="connsiteX1" fmla="*/ 3548960 w 3548960"/>
              <a:gd name="connsiteY1" fmla="*/ 1370468 h 2740936"/>
              <a:gd name="connsiteX2" fmla="*/ 1774480 w 3548960"/>
              <a:gd name="connsiteY2" fmla="*/ 2740936 h 2740936"/>
              <a:gd name="connsiteX3" fmla="*/ 0 w 3548960"/>
              <a:gd name="connsiteY3" fmla="*/ 1370468 h 2740936"/>
              <a:gd name="connsiteX4" fmla="*/ 1774480 w 3548960"/>
              <a:gd name="connsiteY4" fmla="*/ 0 h 274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960" h="2740936">
                <a:moveTo>
                  <a:pt x="1774480" y="0"/>
                </a:moveTo>
                <a:cubicBezTo>
                  <a:pt x="2754498" y="0"/>
                  <a:pt x="3548960" y="613579"/>
                  <a:pt x="3548960" y="1370468"/>
                </a:cubicBezTo>
                <a:cubicBezTo>
                  <a:pt x="3548960" y="2127357"/>
                  <a:pt x="2754498" y="2740936"/>
                  <a:pt x="1774480" y="2740936"/>
                </a:cubicBezTo>
                <a:cubicBezTo>
                  <a:pt x="794462" y="2740936"/>
                  <a:pt x="0" y="2127357"/>
                  <a:pt x="0" y="1370468"/>
                </a:cubicBezTo>
                <a:cubicBezTo>
                  <a:pt x="0" y="613579"/>
                  <a:pt x="794462" y="0"/>
                  <a:pt x="1774480" y="0"/>
                </a:cubicBezTo>
                <a:close/>
              </a:path>
            </a:pathLst>
          </a:custGeom>
        </p:spPr>
      </p:pic>
      <p:pic>
        <p:nvPicPr>
          <p:cNvPr id="24" name="Grafik 23" descr="Ein Bild, das Himmel, Gebäude, Text, draußen enthält.&#10;&#10;Automatisch generierte Beschreibung">
            <a:extLst>
              <a:ext uri="{FF2B5EF4-FFF2-40B4-BE49-F238E27FC236}">
                <a16:creationId xmlns:a16="http://schemas.microsoft.com/office/drawing/2014/main" id="{E2F87DFD-D3FB-6087-1B9C-9C06A39CAF9B}"/>
              </a:ext>
            </a:extLst>
          </p:cNvPr>
          <p:cNvPicPr>
            <a:picLocks noChangeAspect="1"/>
          </p:cNvPicPr>
          <p:nvPr/>
        </p:nvPicPr>
        <p:blipFill>
          <a:blip r:embed="rId3">
            <a:extLst>
              <a:ext uri="{28A0092B-C50C-407E-A947-70E740481C1C}">
                <a14:useLocalDpi xmlns:a14="http://schemas.microsoft.com/office/drawing/2010/main" val="0"/>
              </a:ext>
            </a:extLst>
          </a:blip>
          <a:srcRect t="12888" r="8001" b="47145"/>
          <a:stretch>
            <a:fillRect/>
          </a:stretch>
        </p:blipFill>
        <p:spPr>
          <a:xfrm>
            <a:off x="8495168" y="3974471"/>
            <a:ext cx="3548960" cy="2740936"/>
          </a:xfrm>
          <a:custGeom>
            <a:avLst/>
            <a:gdLst>
              <a:gd name="connsiteX0" fmla="*/ 1774480 w 3548960"/>
              <a:gd name="connsiteY0" fmla="*/ 0 h 2740936"/>
              <a:gd name="connsiteX1" fmla="*/ 3548960 w 3548960"/>
              <a:gd name="connsiteY1" fmla="*/ 1370468 h 2740936"/>
              <a:gd name="connsiteX2" fmla="*/ 1774480 w 3548960"/>
              <a:gd name="connsiteY2" fmla="*/ 2740936 h 2740936"/>
              <a:gd name="connsiteX3" fmla="*/ 0 w 3548960"/>
              <a:gd name="connsiteY3" fmla="*/ 1370468 h 2740936"/>
              <a:gd name="connsiteX4" fmla="*/ 1774480 w 3548960"/>
              <a:gd name="connsiteY4" fmla="*/ 0 h 274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960" h="2740936">
                <a:moveTo>
                  <a:pt x="1774480" y="0"/>
                </a:moveTo>
                <a:cubicBezTo>
                  <a:pt x="2754498" y="0"/>
                  <a:pt x="3548960" y="613579"/>
                  <a:pt x="3548960" y="1370468"/>
                </a:cubicBezTo>
                <a:cubicBezTo>
                  <a:pt x="3548960" y="2127357"/>
                  <a:pt x="2754498" y="2740936"/>
                  <a:pt x="1774480" y="2740936"/>
                </a:cubicBezTo>
                <a:cubicBezTo>
                  <a:pt x="794462" y="2740936"/>
                  <a:pt x="0" y="2127357"/>
                  <a:pt x="0" y="1370468"/>
                </a:cubicBezTo>
                <a:cubicBezTo>
                  <a:pt x="0" y="613579"/>
                  <a:pt x="794462" y="0"/>
                  <a:pt x="1774480" y="0"/>
                </a:cubicBezTo>
                <a:close/>
              </a:path>
            </a:pathLst>
          </a:custGeom>
        </p:spPr>
      </p:pic>
      <p:pic>
        <p:nvPicPr>
          <p:cNvPr id="17" name="Grafik 16" descr="Ein Bild, das Gras, draußen, Wolke, Baum enthält.&#10;&#10;Automatisch generierte Beschreibung">
            <a:extLst>
              <a:ext uri="{FF2B5EF4-FFF2-40B4-BE49-F238E27FC236}">
                <a16:creationId xmlns:a16="http://schemas.microsoft.com/office/drawing/2014/main" id="{5818E1A7-CFEE-4E8C-EE9D-4EAE50134F6B}"/>
              </a:ext>
            </a:extLst>
          </p:cNvPr>
          <p:cNvPicPr>
            <a:picLocks noChangeAspect="1"/>
          </p:cNvPicPr>
          <p:nvPr/>
        </p:nvPicPr>
        <p:blipFill>
          <a:blip r:embed="rId4">
            <a:extLst>
              <a:ext uri="{28A0092B-C50C-407E-A947-70E740481C1C}">
                <a14:useLocalDpi xmlns:a14="http://schemas.microsoft.com/office/drawing/2010/main" val="0"/>
              </a:ext>
            </a:extLst>
          </a:blip>
          <a:srcRect l="13564" t="33267" r="17437" b="26766"/>
          <a:stretch>
            <a:fillRect/>
          </a:stretch>
        </p:blipFill>
        <p:spPr>
          <a:xfrm>
            <a:off x="4321520" y="3974471"/>
            <a:ext cx="3548960" cy="2740936"/>
          </a:xfrm>
          <a:custGeom>
            <a:avLst/>
            <a:gdLst>
              <a:gd name="connsiteX0" fmla="*/ 1774480 w 3548960"/>
              <a:gd name="connsiteY0" fmla="*/ 0 h 2740936"/>
              <a:gd name="connsiteX1" fmla="*/ 3548960 w 3548960"/>
              <a:gd name="connsiteY1" fmla="*/ 1370468 h 2740936"/>
              <a:gd name="connsiteX2" fmla="*/ 1774480 w 3548960"/>
              <a:gd name="connsiteY2" fmla="*/ 2740936 h 2740936"/>
              <a:gd name="connsiteX3" fmla="*/ 0 w 3548960"/>
              <a:gd name="connsiteY3" fmla="*/ 1370468 h 2740936"/>
              <a:gd name="connsiteX4" fmla="*/ 1774480 w 3548960"/>
              <a:gd name="connsiteY4" fmla="*/ 0 h 274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960" h="2740936">
                <a:moveTo>
                  <a:pt x="1774480" y="0"/>
                </a:moveTo>
                <a:cubicBezTo>
                  <a:pt x="2754498" y="0"/>
                  <a:pt x="3548960" y="613579"/>
                  <a:pt x="3548960" y="1370468"/>
                </a:cubicBezTo>
                <a:cubicBezTo>
                  <a:pt x="3548960" y="2127357"/>
                  <a:pt x="2754498" y="2740936"/>
                  <a:pt x="1774480" y="2740936"/>
                </a:cubicBezTo>
                <a:cubicBezTo>
                  <a:pt x="794462" y="2740936"/>
                  <a:pt x="0" y="2127357"/>
                  <a:pt x="0" y="1370468"/>
                </a:cubicBezTo>
                <a:cubicBezTo>
                  <a:pt x="0" y="613579"/>
                  <a:pt x="794462" y="0"/>
                  <a:pt x="1774480" y="0"/>
                </a:cubicBezTo>
                <a:close/>
              </a:path>
            </a:pathLst>
          </a:custGeom>
        </p:spPr>
      </p:pic>
      <p:pic>
        <p:nvPicPr>
          <p:cNvPr id="14" name="Grafik 13" descr="Ein Bild, das Im Haus, Fries, Deckenleuchte, Decke enthält.&#10;&#10;Automatisch generierte Beschreibung">
            <a:extLst>
              <a:ext uri="{FF2B5EF4-FFF2-40B4-BE49-F238E27FC236}">
                <a16:creationId xmlns:a16="http://schemas.microsoft.com/office/drawing/2014/main" id="{A53A7774-E406-9301-AC9C-44CB2A8F0959}"/>
              </a:ext>
            </a:extLst>
          </p:cNvPr>
          <p:cNvPicPr>
            <a:picLocks noChangeAspect="1"/>
          </p:cNvPicPr>
          <p:nvPr/>
        </p:nvPicPr>
        <p:blipFill>
          <a:blip r:embed="rId5">
            <a:extLst>
              <a:ext uri="{28A0092B-C50C-407E-A947-70E740481C1C}">
                <a14:useLocalDpi xmlns:a14="http://schemas.microsoft.com/office/drawing/2010/main" val="0"/>
              </a:ext>
            </a:extLst>
          </a:blip>
          <a:srcRect l="15501" t="34984" r="15501" b="25050"/>
          <a:stretch>
            <a:fillRect/>
          </a:stretch>
        </p:blipFill>
        <p:spPr>
          <a:xfrm>
            <a:off x="8495168" y="688064"/>
            <a:ext cx="3548960" cy="2740936"/>
          </a:xfrm>
          <a:custGeom>
            <a:avLst/>
            <a:gdLst>
              <a:gd name="connsiteX0" fmla="*/ 1774480 w 3548960"/>
              <a:gd name="connsiteY0" fmla="*/ 0 h 2740936"/>
              <a:gd name="connsiteX1" fmla="*/ 3548960 w 3548960"/>
              <a:gd name="connsiteY1" fmla="*/ 1370468 h 2740936"/>
              <a:gd name="connsiteX2" fmla="*/ 1774480 w 3548960"/>
              <a:gd name="connsiteY2" fmla="*/ 2740936 h 2740936"/>
              <a:gd name="connsiteX3" fmla="*/ 0 w 3548960"/>
              <a:gd name="connsiteY3" fmla="*/ 1370468 h 2740936"/>
              <a:gd name="connsiteX4" fmla="*/ 1774480 w 3548960"/>
              <a:gd name="connsiteY4" fmla="*/ 0 h 274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960" h="2740936">
                <a:moveTo>
                  <a:pt x="1774480" y="0"/>
                </a:moveTo>
                <a:cubicBezTo>
                  <a:pt x="2754498" y="0"/>
                  <a:pt x="3548960" y="613579"/>
                  <a:pt x="3548960" y="1370468"/>
                </a:cubicBezTo>
                <a:cubicBezTo>
                  <a:pt x="3548960" y="2127357"/>
                  <a:pt x="2754498" y="2740936"/>
                  <a:pt x="1774480" y="2740936"/>
                </a:cubicBezTo>
                <a:cubicBezTo>
                  <a:pt x="794462" y="2740936"/>
                  <a:pt x="0" y="2127357"/>
                  <a:pt x="0" y="1370468"/>
                </a:cubicBezTo>
                <a:cubicBezTo>
                  <a:pt x="0" y="613579"/>
                  <a:pt x="794462" y="0"/>
                  <a:pt x="1774480" y="0"/>
                </a:cubicBezTo>
                <a:close/>
              </a:path>
            </a:pathLst>
          </a:custGeom>
        </p:spPr>
      </p:pic>
      <p:pic>
        <p:nvPicPr>
          <p:cNvPr id="11" name="Grafik 10" descr="Ein Bild, das Gebäude, Kleidung, draußen, Frau enthält.&#10;&#10;Automatisch generierte Beschreibung">
            <a:extLst>
              <a:ext uri="{FF2B5EF4-FFF2-40B4-BE49-F238E27FC236}">
                <a16:creationId xmlns:a16="http://schemas.microsoft.com/office/drawing/2014/main" id="{063188C2-D522-6B05-AAF9-F70CCA7F1B34}"/>
              </a:ext>
            </a:extLst>
          </p:cNvPr>
          <p:cNvPicPr>
            <a:picLocks noChangeAspect="1"/>
          </p:cNvPicPr>
          <p:nvPr/>
        </p:nvPicPr>
        <p:blipFill>
          <a:blip r:embed="rId6">
            <a:extLst>
              <a:ext uri="{28A0092B-C50C-407E-A947-70E740481C1C}">
                <a14:useLocalDpi xmlns:a14="http://schemas.microsoft.com/office/drawing/2010/main" val="0"/>
              </a:ext>
            </a:extLst>
          </a:blip>
          <a:srcRect l="15501" t="39604" r="15501" b="20429"/>
          <a:stretch>
            <a:fillRect/>
          </a:stretch>
        </p:blipFill>
        <p:spPr>
          <a:xfrm>
            <a:off x="4321520" y="688064"/>
            <a:ext cx="3548960" cy="2740936"/>
          </a:xfrm>
          <a:custGeom>
            <a:avLst/>
            <a:gdLst>
              <a:gd name="connsiteX0" fmla="*/ 1774480 w 3548960"/>
              <a:gd name="connsiteY0" fmla="*/ 0 h 2740936"/>
              <a:gd name="connsiteX1" fmla="*/ 3548960 w 3548960"/>
              <a:gd name="connsiteY1" fmla="*/ 1370468 h 2740936"/>
              <a:gd name="connsiteX2" fmla="*/ 1774480 w 3548960"/>
              <a:gd name="connsiteY2" fmla="*/ 2740936 h 2740936"/>
              <a:gd name="connsiteX3" fmla="*/ 0 w 3548960"/>
              <a:gd name="connsiteY3" fmla="*/ 1370468 h 2740936"/>
              <a:gd name="connsiteX4" fmla="*/ 1774480 w 3548960"/>
              <a:gd name="connsiteY4" fmla="*/ 0 h 274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960" h="2740936">
                <a:moveTo>
                  <a:pt x="1774480" y="0"/>
                </a:moveTo>
                <a:cubicBezTo>
                  <a:pt x="2754498" y="0"/>
                  <a:pt x="3548960" y="613579"/>
                  <a:pt x="3548960" y="1370468"/>
                </a:cubicBezTo>
                <a:cubicBezTo>
                  <a:pt x="3548960" y="2127357"/>
                  <a:pt x="2754498" y="2740936"/>
                  <a:pt x="1774480" y="2740936"/>
                </a:cubicBezTo>
                <a:cubicBezTo>
                  <a:pt x="794462" y="2740936"/>
                  <a:pt x="0" y="2127357"/>
                  <a:pt x="0" y="1370468"/>
                </a:cubicBezTo>
                <a:cubicBezTo>
                  <a:pt x="0" y="613579"/>
                  <a:pt x="794462" y="0"/>
                  <a:pt x="1774480" y="0"/>
                </a:cubicBezTo>
                <a:close/>
              </a:path>
            </a:pathLst>
          </a:custGeom>
        </p:spPr>
      </p:pic>
      <p:pic>
        <p:nvPicPr>
          <p:cNvPr id="8" name="Grafik 7" descr="Ein Bild, das Gras, draußen, Baum, Feld enthält.&#10;&#10;Automatisch generierte Beschreibung">
            <a:extLst>
              <a:ext uri="{FF2B5EF4-FFF2-40B4-BE49-F238E27FC236}">
                <a16:creationId xmlns:a16="http://schemas.microsoft.com/office/drawing/2014/main" id="{60EA02C4-8084-E505-ADB6-992979D87D42}"/>
              </a:ext>
            </a:extLst>
          </p:cNvPr>
          <p:cNvPicPr>
            <a:picLocks noChangeAspect="1"/>
          </p:cNvPicPr>
          <p:nvPr/>
        </p:nvPicPr>
        <p:blipFill>
          <a:blip r:embed="rId7">
            <a:extLst>
              <a:ext uri="{28A0092B-C50C-407E-A947-70E740481C1C}">
                <a14:useLocalDpi xmlns:a14="http://schemas.microsoft.com/office/drawing/2010/main" val="0"/>
              </a:ext>
            </a:extLst>
          </a:blip>
          <a:srcRect l="28350" t="43432" r="2651" b="16601"/>
          <a:stretch>
            <a:fillRect/>
          </a:stretch>
        </p:blipFill>
        <p:spPr>
          <a:xfrm>
            <a:off x="147871" y="688064"/>
            <a:ext cx="3548960" cy="2740936"/>
          </a:xfrm>
          <a:custGeom>
            <a:avLst/>
            <a:gdLst>
              <a:gd name="connsiteX0" fmla="*/ 1774480 w 3548960"/>
              <a:gd name="connsiteY0" fmla="*/ 0 h 2740936"/>
              <a:gd name="connsiteX1" fmla="*/ 3548960 w 3548960"/>
              <a:gd name="connsiteY1" fmla="*/ 1370468 h 2740936"/>
              <a:gd name="connsiteX2" fmla="*/ 1774480 w 3548960"/>
              <a:gd name="connsiteY2" fmla="*/ 2740936 h 2740936"/>
              <a:gd name="connsiteX3" fmla="*/ 0 w 3548960"/>
              <a:gd name="connsiteY3" fmla="*/ 1370468 h 2740936"/>
              <a:gd name="connsiteX4" fmla="*/ 1774480 w 3548960"/>
              <a:gd name="connsiteY4" fmla="*/ 0 h 2740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960" h="2740936">
                <a:moveTo>
                  <a:pt x="1774480" y="0"/>
                </a:moveTo>
                <a:cubicBezTo>
                  <a:pt x="2754498" y="0"/>
                  <a:pt x="3548960" y="613579"/>
                  <a:pt x="3548960" y="1370468"/>
                </a:cubicBezTo>
                <a:cubicBezTo>
                  <a:pt x="3548960" y="2127357"/>
                  <a:pt x="2754498" y="2740936"/>
                  <a:pt x="1774480" y="2740936"/>
                </a:cubicBezTo>
                <a:cubicBezTo>
                  <a:pt x="794462" y="2740936"/>
                  <a:pt x="0" y="2127357"/>
                  <a:pt x="0" y="1370468"/>
                </a:cubicBezTo>
                <a:cubicBezTo>
                  <a:pt x="0" y="613579"/>
                  <a:pt x="794462" y="0"/>
                  <a:pt x="1774480" y="0"/>
                </a:cubicBezTo>
                <a:close/>
              </a:path>
            </a:pathLst>
          </a:custGeom>
        </p:spPr>
      </p:pic>
    </p:spTree>
    <p:extLst>
      <p:ext uri="{BB962C8B-B14F-4D97-AF65-F5344CB8AC3E}">
        <p14:creationId xmlns:p14="http://schemas.microsoft.com/office/powerpoint/2010/main" val="262833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7BE24B-CBCC-BA38-4C3E-0EBCE0DC2C33}"/>
              </a:ext>
            </a:extLst>
          </p:cNvPr>
          <p:cNvSpPr>
            <a:spLocks noGrp="1"/>
          </p:cNvSpPr>
          <p:nvPr>
            <p:ph type="title"/>
          </p:nvPr>
        </p:nvSpPr>
        <p:spPr/>
        <p:txBody>
          <a:bodyPr>
            <a:noAutofit/>
          </a:bodyPr>
          <a:lstStyle/>
          <a:p>
            <a:r>
              <a:rPr lang="en-US" sz="2400" dirty="0"/>
              <a:t>What did you like about your host family? Did you spend a lot of time with them? Would you like to visit your hosts again?</a:t>
            </a:r>
            <a:endParaRPr lang="de-DE" sz="2400" dirty="0"/>
          </a:p>
        </p:txBody>
      </p:sp>
      <p:sp>
        <p:nvSpPr>
          <p:cNvPr id="3" name="Inhaltsplatzhalter 2">
            <a:extLst>
              <a:ext uri="{FF2B5EF4-FFF2-40B4-BE49-F238E27FC236}">
                <a16:creationId xmlns:a16="http://schemas.microsoft.com/office/drawing/2014/main" id="{2796AC47-98B0-A1CF-B527-256FB3F8E515}"/>
              </a:ext>
            </a:extLst>
          </p:cNvPr>
          <p:cNvSpPr>
            <a:spLocks noGrp="1"/>
          </p:cNvSpPr>
          <p:nvPr>
            <p:ph idx="1"/>
          </p:nvPr>
        </p:nvSpPr>
        <p:spPr/>
        <p:txBody>
          <a:bodyPr/>
          <a:lstStyle/>
          <a:p>
            <a:pPr>
              <a:buFont typeface="Arial" panose="020B0604020202020204" pitchFamily="34" charset="0"/>
              <a:buChar char="•"/>
            </a:pPr>
            <a:r>
              <a:rPr lang="de-DE" dirty="0"/>
              <a:t>I </a:t>
            </a:r>
            <a:r>
              <a:rPr lang="de-DE" dirty="0" err="1"/>
              <a:t>really</a:t>
            </a:r>
            <a:r>
              <a:rPr lang="de-DE" dirty="0"/>
              <a:t> </a:t>
            </a:r>
            <a:r>
              <a:rPr lang="de-DE" dirty="0" err="1"/>
              <a:t>enjoyed</a:t>
            </a:r>
            <a:r>
              <a:rPr lang="de-DE" dirty="0"/>
              <a:t> </a:t>
            </a:r>
            <a:r>
              <a:rPr lang="de-DE" dirty="0" err="1"/>
              <a:t>their</a:t>
            </a:r>
            <a:r>
              <a:rPr lang="de-DE" dirty="0"/>
              <a:t> </a:t>
            </a:r>
            <a:r>
              <a:rPr lang="de-DE" dirty="0" err="1"/>
              <a:t>personality</a:t>
            </a:r>
            <a:r>
              <a:rPr lang="de-DE" dirty="0"/>
              <a:t>, </a:t>
            </a:r>
            <a:r>
              <a:rPr lang="de-DE" dirty="0" err="1"/>
              <a:t>great</a:t>
            </a:r>
            <a:r>
              <a:rPr lang="de-DE" dirty="0"/>
              <a:t> </a:t>
            </a:r>
            <a:r>
              <a:rPr lang="de-DE" dirty="0" err="1"/>
              <a:t>humor</a:t>
            </a:r>
            <a:r>
              <a:rPr lang="de-DE" dirty="0"/>
              <a:t> and </a:t>
            </a:r>
            <a:r>
              <a:rPr lang="de-DE" dirty="0" err="1"/>
              <a:t>we</a:t>
            </a:r>
            <a:r>
              <a:rPr lang="de-DE" dirty="0"/>
              <a:t> </a:t>
            </a:r>
            <a:r>
              <a:rPr lang="de-DE" dirty="0" err="1"/>
              <a:t>basically</a:t>
            </a:r>
            <a:r>
              <a:rPr lang="de-DE" dirty="0"/>
              <a:t> </a:t>
            </a:r>
            <a:r>
              <a:rPr lang="de-DE" dirty="0" err="1"/>
              <a:t>had</a:t>
            </a:r>
            <a:r>
              <a:rPr lang="de-DE" dirty="0"/>
              <a:t> no </a:t>
            </a:r>
            <a:r>
              <a:rPr lang="de-DE" dirty="0" err="1"/>
              <a:t>strict</a:t>
            </a:r>
            <a:r>
              <a:rPr lang="de-DE" dirty="0"/>
              <a:t> </a:t>
            </a:r>
            <a:r>
              <a:rPr lang="de-DE" dirty="0" err="1"/>
              <a:t>rules</a:t>
            </a:r>
            <a:r>
              <a:rPr lang="de-DE" dirty="0"/>
              <a:t>.</a:t>
            </a:r>
          </a:p>
          <a:p>
            <a:pPr>
              <a:buFont typeface="Arial" panose="020B0604020202020204" pitchFamily="34" charset="0"/>
              <a:buChar char="•"/>
            </a:pPr>
            <a:r>
              <a:rPr lang="de-DE" dirty="0"/>
              <a:t>No, </a:t>
            </a:r>
            <a:r>
              <a:rPr lang="de-DE" dirty="0" err="1"/>
              <a:t>because</a:t>
            </a:r>
            <a:r>
              <a:rPr lang="de-DE" dirty="0"/>
              <a:t> </a:t>
            </a:r>
            <a:r>
              <a:rPr lang="de-DE" dirty="0" err="1"/>
              <a:t>we</a:t>
            </a:r>
            <a:r>
              <a:rPr lang="de-DE" dirty="0"/>
              <a:t> </a:t>
            </a:r>
            <a:r>
              <a:rPr lang="de-DE" dirty="0" err="1"/>
              <a:t>explored</a:t>
            </a:r>
            <a:r>
              <a:rPr lang="de-DE" dirty="0"/>
              <a:t> Dublin </a:t>
            </a:r>
            <a:r>
              <a:rPr lang="de-DE" dirty="0" err="1"/>
              <a:t>everyday</a:t>
            </a:r>
            <a:r>
              <a:rPr lang="de-DE" dirty="0"/>
              <a:t> and </a:t>
            </a:r>
            <a:r>
              <a:rPr lang="de-DE" dirty="0" err="1"/>
              <a:t>night</a:t>
            </a:r>
            <a:r>
              <a:rPr lang="de-DE" dirty="0"/>
              <a:t>, on </a:t>
            </a:r>
            <a:r>
              <a:rPr lang="de-DE" dirty="0" err="1"/>
              <a:t>some</a:t>
            </a:r>
            <a:r>
              <a:rPr lang="de-DE" dirty="0"/>
              <a:t> </a:t>
            </a:r>
            <a:r>
              <a:rPr lang="de-DE" dirty="0" err="1"/>
              <a:t>days</a:t>
            </a:r>
            <a:r>
              <a:rPr lang="de-DE" dirty="0"/>
              <a:t> I did not </a:t>
            </a:r>
            <a:r>
              <a:rPr lang="de-DE" dirty="0" err="1"/>
              <a:t>see</a:t>
            </a:r>
            <a:r>
              <a:rPr lang="de-DE" dirty="0"/>
              <a:t> </a:t>
            </a:r>
            <a:r>
              <a:rPr lang="de-DE" dirty="0" err="1"/>
              <a:t>them</a:t>
            </a:r>
            <a:r>
              <a:rPr lang="de-DE" dirty="0"/>
              <a:t> </a:t>
            </a:r>
            <a:r>
              <a:rPr lang="de-DE" dirty="0" err="1"/>
              <a:t>once</a:t>
            </a:r>
            <a:r>
              <a:rPr lang="de-DE" dirty="0"/>
              <a:t>.</a:t>
            </a:r>
          </a:p>
          <a:p>
            <a:pPr>
              <a:buFont typeface="Arial" panose="020B0604020202020204" pitchFamily="34" charset="0"/>
              <a:buChar char="•"/>
            </a:pPr>
            <a:r>
              <a:rPr lang="de-DE" dirty="0"/>
              <a:t>In </a:t>
            </a:r>
            <a:r>
              <a:rPr lang="de-DE" dirty="0" err="1"/>
              <a:t>the</a:t>
            </a:r>
            <a:r>
              <a:rPr lang="de-DE" dirty="0"/>
              <a:t> </a:t>
            </a:r>
            <a:r>
              <a:rPr lang="de-DE" dirty="0" err="1"/>
              <a:t>house</a:t>
            </a:r>
            <a:r>
              <a:rPr lang="de-DE" dirty="0"/>
              <a:t> </a:t>
            </a:r>
            <a:r>
              <a:rPr lang="de-DE" dirty="0" err="1"/>
              <a:t>we</a:t>
            </a:r>
            <a:r>
              <a:rPr lang="de-DE" dirty="0"/>
              <a:t> </a:t>
            </a:r>
            <a:r>
              <a:rPr lang="de-DE" dirty="0" err="1"/>
              <a:t>lived</a:t>
            </a:r>
            <a:r>
              <a:rPr lang="de-DE" dirty="0"/>
              <a:t> in, </a:t>
            </a:r>
            <a:r>
              <a:rPr lang="de-DE" dirty="0" err="1"/>
              <a:t>absolutly</a:t>
            </a:r>
            <a:r>
              <a:rPr lang="de-DE" dirty="0"/>
              <a:t> not! </a:t>
            </a:r>
            <a:r>
              <a:rPr lang="de-DE" dirty="0" err="1"/>
              <a:t>Regarding</a:t>
            </a:r>
            <a:r>
              <a:rPr lang="de-DE" dirty="0"/>
              <a:t> </a:t>
            </a:r>
            <a:r>
              <a:rPr lang="de-DE" dirty="0" err="1"/>
              <a:t>the</a:t>
            </a:r>
            <a:r>
              <a:rPr lang="de-DE" dirty="0"/>
              <a:t> </a:t>
            </a:r>
            <a:r>
              <a:rPr lang="de-DE" dirty="0" err="1"/>
              <a:t>city</a:t>
            </a:r>
            <a:r>
              <a:rPr lang="de-DE" dirty="0"/>
              <a:t>, </a:t>
            </a:r>
            <a:r>
              <a:rPr lang="de-DE" dirty="0" err="1"/>
              <a:t>there</a:t>
            </a:r>
            <a:r>
              <a:rPr lang="de-DE" dirty="0"/>
              <a:t> </a:t>
            </a:r>
            <a:r>
              <a:rPr lang="de-DE" dirty="0" err="1"/>
              <a:t>is</a:t>
            </a:r>
            <a:r>
              <a:rPr lang="de-DE" dirty="0"/>
              <a:t> a </a:t>
            </a:r>
            <a:r>
              <a:rPr lang="de-DE" dirty="0" err="1"/>
              <a:t>chance</a:t>
            </a:r>
            <a:r>
              <a:rPr lang="de-DE" dirty="0"/>
              <a:t> </a:t>
            </a:r>
            <a:r>
              <a:rPr lang="de-DE" dirty="0" err="1"/>
              <a:t>to</a:t>
            </a:r>
            <a:r>
              <a:rPr lang="de-DE" dirty="0"/>
              <a:t> </a:t>
            </a:r>
            <a:r>
              <a:rPr lang="de-DE" dirty="0" err="1"/>
              <a:t>visit</a:t>
            </a:r>
            <a:r>
              <a:rPr lang="de-DE" dirty="0"/>
              <a:t> </a:t>
            </a:r>
            <a:r>
              <a:rPr lang="de-DE" dirty="0" err="1"/>
              <a:t>it</a:t>
            </a:r>
            <a:r>
              <a:rPr lang="de-DE" dirty="0"/>
              <a:t> </a:t>
            </a:r>
            <a:r>
              <a:rPr lang="de-DE" dirty="0" err="1"/>
              <a:t>again</a:t>
            </a:r>
            <a:r>
              <a:rPr lang="de-DE" dirty="0"/>
              <a:t>.</a:t>
            </a:r>
          </a:p>
        </p:txBody>
      </p:sp>
    </p:spTree>
    <p:extLst>
      <p:ext uri="{BB962C8B-B14F-4D97-AF65-F5344CB8AC3E}">
        <p14:creationId xmlns:p14="http://schemas.microsoft.com/office/powerpoint/2010/main" val="1285782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83265-A1A9-9D16-F7D7-8BD995593313}"/>
              </a:ext>
            </a:extLst>
          </p:cNvPr>
          <p:cNvSpPr>
            <a:spLocks noGrp="1"/>
          </p:cNvSpPr>
          <p:nvPr>
            <p:ph type="title"/>
          </p:nvPr>
        </p:nvSpPr>
        <p:spPr/>
        <p:txBody>
          <a:bodyPr>
            <a:normAutofit/>
          </a:bodyPr>
          <a:lstStyle/>
          <a:p>
            <a:r>
              <a:rPr lang="en-US" sz="2400" dirty="0"/>
              <a:t>What did you like about the college? What did you learn during the language course?</a:t>
            </a:r>
            <a:endParaRPr lang="de-DE" sz="2400" dirty="0"/>
          </a:p>
        </p:txBody>
      </p:sp>
      <p:sp>
        <p:nvSpPr>
          <p:cNvPr id="3" name="Inhaltsplatzhalter 2">
            <a:extLst>
              <a:ext uri="{FF2B5EF4-FFF2-40B4-BE49-F238E27FC236}">
                <a16:creationId xmlns:a16="http://schemas.microsoft.com/office/drawing/2014/main" id="{BFDBE13E-F910-1235-F4B1-BBB1F5118789}"/>
              </a:ext>
            </a:extLst>
          </p:cNvPr>
          <p:cNvSpPr>
            <a:spLocks noGrp="1"/>
          </p:cNvSpPr>
          <p:nvPr>
            <p:ph idx="1"/>
          </p:nvPr>
        </p:nvSpPr>
        <p:spPr/>
        <p:txBody>
          <a:bodyPr>
            <a:normAutofit/>
          </a:bodyPr>
          <a:lstStyle/>
          <a:p>
            <a:pPr>
              <a:buFont typeface="Arial" panose="020B0604020202020204" pitchFamily="34" charset="0"/>
              <a:buChar char="•"/>
            </a:pPr>
            <a:r>
              <a:rPr lang="de-DE" dirty="0"/>
              <a:t>I </a:t>
            </a:r>
            <a:r>
              <a:rPr lang="de-DE" dirty="0" err="1"/>
              <a:t>liked</a:t>
            </a:r>
            <a:r>
              <a:rPr lang="de-DE" dirty="0"/>
              <a:t> </a:t>
            </a:r>
            <a:r>
              <a:rPr lang="de-DE" dirty="0" err="1"/>
              <a:t>the</a:t>
            </a:r>
            <a:r>
              <a:rPr lang="de-DE" dirty="0"/>
              <a:t> </a:t>
            </a:r>
            <a:r>
              <a:rPr lang="de-DE" dirty="0" err="1"/>
              <a:t>teacher</a:t>
            </a:r>
            <a:r>
              <a:rPr lang="de-DE" dirty="0"/>
              <a:t>, James. He was a </a:t>
            </a:r>
            <a:r>
              <a:rPr lang="de-DE" dirty="0" err="1"/>
              <a:t>really</a:t>
            </a:r>
            <a:r>
              <a:rPr lang="de-DE" dirty="0"/>
              <a:t> nice </a:t>
            </a:r>
            <a:r>
              <a:rPr lang="de-DE" dirty="0" err="1"/>
              <a:t>guy</a:t>
            </a:r>
            <a:r>
              <a:rPr lang="de-DE" dirty="0"/>
              <a:t> and </a:t>
            </a:r>
            <a:r>
              <a:rPr lang="de-DE" dirty="0" err="1"/>
              <a:t>that</a:t>
            </a:r>
            <a:r>
              <a:rPr lang="de-DE" dirty="0"/>
              <a:t> </a:t>
            </a:r>
            <a:r>
              <a:rPr lang="de-DE" dirty="0" err="1"/>
              <a:t>the</a:t>
            </a:r>
            <a:r>
              <a:rPr lang="de-DE" dirty="0"/>
              <a:t> ADC-Team was </a:t>
            </a:r>
            <a:r>
              <a:rPr lang="de-DE" dirty="0" err="1"/>
              <a:t>always</a:t>
            </a:r>
            <a:r>
              <a:rPr lang="de-DE" dirty="0"/>
              <a:t> quick with </a:t>
            </a:r>
            <a:r>
              <a:rPr lang="de-DE" dirty="0" err="1"/>
              <a:t>responding</a:t>
            </a:r>
            <a:r>
              <a:rPr lang="de-DE" dirty="0"/>
              <a:t> </a:t>
            </a:r>
            <a:r>
              <a:rPr lang="de-DE" dirty="0" err="1"/>
              <a:t>to</a:t>
            </a:r>
            <a:r>
              <a:rPr lang="de-DE" dirty="0"/>
              <a:t> </a:t>
            </a:r>
            <a:r>
              <a:rPr lang="de-DE" dirty="0" err="1"/>
              <a:t>our</a:t>
            </a:r>
            <a:r>
              <a:rPr lang="de-DE" dirty="0"/>
              <a:t> </a:t>
            </a:r>
            <a:r>
              <a:rPr lang="de-DE" dirty="0" err="1"/>
              <a:t>emails</a:t>
            </a:r>
            <a:r>
              <a:rPr lang="de-DE" dirty="0"/>
              <a:t>.</a:t>
            </a:r>
          </a:p>
          <a:p>
            <a:pPr>
              <a:buFont typeface="Arial" panose="020B0604020202020204" pitchFamily="34" charset="0"/>
              <a:buChar char="•"/>
            </a:pPr>
            <a:r>
              <a:rPr lang="de-DE" dirty="0" err="1"/>
              <a:t>It</a:t>
            </a:r>
            <a:r>
              <a:rPr lang="de-DE" dirty="0"/>
              <a:t> was nice to </a:t>
            </a:r>
            <a:r>
              <a:rPr lang="de-DE" dirty="0" err="1"/>
              <a:t>learn</a:t>
            </a:r>
            <a:r>
              <a:rPr lang="de-DE" dirty="0"/>
              <a:t> </a:t>
            </a:r>
            <a:r>
              <a:rPr lang="de-DE" dirty="0" err="1"/>
              <a:t>how</a:t>
            </a:r>
            <a:r>
              <a:rPr lang="de-DE" dirty="0"/>
              <a:t> to </a:t>
            </a:r>
            <a:r>
              <a:rPr lang="de-DE" dirty="0" err="1"/>
              <a:t>negotiate</a:t>
            </a:r>
            <a:r>
              <a:rPr lang="de-DE" dirty="0"/>
              <a:t> like a </a:t>
            </a:r>
            <a:r>
              <a:rPr lang="de-DE" dirty="0" err="1"/>
              <a:t>businessman</a:t>
            </a:r>
            <a:r>
              <a:rPr lang="de-DE" dirty="0"/>
              <a:t> </a:t>
            </a:r>
            <a:r>
              <a:rPr lang="de-DE" dirty="0" err="1"/>
              <a:t>during</a:t>
            </a:r>
            <a:r>
              <a:rPr lang="de-DE" dirty="0"/>
              <a:t> </a:t>
            </a:r>
            <a:r>
              <a:rPr lang="de-DE" dirty="0" err="1"/>
              <a:t>the</a:t>
            </a:r>
            <a:r>
              <a:rPr lang="de-DE" dirty="0"/>
              <a:t> </a:t>
            </a:r>
            <a:r>
              <a:rPr lang="de-DE" dirty="0" err="1"/>
              <a:t>Dragon‘s</a:t>
            </a:r>
            <a:r>
              <a:rPr lang="de-DE" dirty="0"/>
              <a:t> </a:t>
            </a:r>
            <a:r>
              <a:rPr lang="de-DE" dirty="0" err="1"/>
              <a:t>Dent</a:t>
            </a:r>
            <a:r>
              <a:rPr lang="de-DE" dirty="0"/>
              <a:t> game.</a:t>
            </a:r>
          </a:p>
        </p:txBody>
      </p:sp>
    </p:spTree>
    <p:extLst>
      <p:ext uri="{BB962C8B-B14F-4D97-AF65-F5344CB8AC3E}">
        <p14:creationId xmlns:p14="http://schemas.microsoft.com/office/powerpoint/2010/main" val="183380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FE1CC-097F-FB71-C450-AA50EE4D86A1}"/>
              </a:ext>
            </a:extLst>
          </p:cNvPr>
          <p:cNvSpPr>
            <a:spLocks noGrp="1"/>
          </p:cNvSpPr>
          <p:nvPr>
            <p:ph type="title"/>
          </p:nvPr>
        </p:nvSpPr>
        <p:spPr/>
        <p:txBody>
          <a:bodyPr>
            <a:normAutofit/>
          </a:bodyPr>
          <a:lstStyle/>
          <a:p>
            <a:r>
              <a:rPr lang="en-US" sz="2400" dirty="0"/>
              <a:t>What did you do during your work placement? What did you like? What did you learn? In what ways was working in Ireland different from working in Germany?</a:t>
            </a:r>
            <a:endParaRPr lang="de-DE" sz="2400" dirty="0"/>
          </a:p>
        </p:txBody>
      </p:sp>
      <p:sp>
        <p:nvSpPr>
          <p:cNvPr id="3" name="Inhaltsplatzhalter 2">
            <a:extLst>
              <a:ext uri="{FF2B5EF4-FFF2-40B4-BE49-F238E27FC236}">
                <a16:creationId xmlns:a16="http://schemas.microsoft.com/office/drawing/2014/main" id="{A32DFDE8-90D3-4E93-F8E4-F758BF2C3986}"/>
              </a:ext>
            </a:extLst>
          </p:cNvPr>
          <p:cNvSpPr>
            <a:spLocks noGrp="1"/>
          </p:cNvSpPr>
          <p:nvPr>
            <p:ph idx="1"/>
          </p:nvPr>
        </p:nvSpPr>
        <p:spPr/>
        <p:txBody>
          <a:bodyPr/>
          <a:lstStyle/>
          <a:p>
            <a:pPr>
              <a:buFont typeface="Arial" panose="020B0604020202020204" pitchFamily="34" charset="0"/>
              <a:buChar char="•"/>
            </a:pPr>
            <a:r>
              <a:rPr lang="de-DE" dirty="0"/>
              <a:t>Update </a:t>
            </a:r>
            <a:r>
              <a:rPr lang="de-DE" dirty="0" err="1"/>
              <a:t>the</a:t>
            </a:r>
            <a:r>
              <a:rPr lang="de-DE" dirty="0"/>
              <a:t> </a:t>
            </a:r>
            <a:r>
              <a:rPr lang="de-DE" dirty="0" err="1"/>
              <a:t>databank</a:t>
            </a:r>
            <a:r>
              <a:rPr lang="de-DE" dirty="0"/>
              <a:t>, </a:t>
            </a:r>
            <a:r>
              <a:rPr lang="de-DE" dirty="0" err="1"/>
              <a:t>created</a:t>
            </a:r>
            <a:r>
              <a:rPr lang="de-DE" dirty="0"/>
              <a:t> a PowerPoint </a:t>
            </a:r>
            <a:r>
              <a:rPr lang="de-DE" dirty="0" err="1"/>
              <a:t>for</a:t>
            </a:r>
            <a:r>
              <a:rPr lang="de-DE" dirty="0"/>
              <a:t> </a:t>
            </a:r>
            <a:r>
              <a:rPr lang="de-DE" dirty="0" err="1"/>
              <a:t>the</a:t>
            </a:r>
            <a:r>
              <a:rPr lang="de-DE" dirty="0"/>
              <a:t> </a:t>
            </a:r>
            <a:r>
              <a:rPr lang="de-DE" dirty="0" err="1"/>
              <a:t>Forensic</a:t>
            </a:r>
            <a:r>
              <a:rPr lang="de-DE" dirty="0"/>
              <a:t> Science </a:t>
            </a:r>
            <a:r>
              <a:rPr lang="de-DE" dirty="0" err="1"/>
              <a:t>Ireland</a:t>
            </a:r>
            <a:r>
              <a:rPr lang="de-DE" dirty="0"/>
              <a:t> and </a:t>
            </a:r>
            <a:r>
              <a:rPr lang="de-DE" dirty="0" err="1"/>
              <a:t>several</a:t>
            </a:r>
            <a:r>
              <a:rPr lang="de-DE" dirty="0"/>
              <a:t> Word </a:t>
            </a:r>
            <a:r>
              <a:rPr lang="de-DE" dirty="0" err="1"/>
              <a:t>templates</a:t>
            </a:r>
            <a:r>
              <a:rPr lang="de-DE" dirty="0"/>
              <a:t>.</a:t>
            </a:r>
          </a:p>
          <a:p>
            <a:pPr>
              <a:buFont typeface="Arial" panose="020B0604020202020204" pitchFamily="34" charset="0"/>
              <a:buChar char="•"/>
            </a:pPr>
            <a:r>
              <a:rPr lang="de-DE" dirty="0"/>
              <a:t>I </a:t>
            </a:r>
            <a:r>
              <a:rPr lang="de-DE" dirty="0" err="1"/>
              <a:t>really</a:t>
            </a:r>
            <a:r>
              <a:rPr lang="de-DE" dirty="0"/>
              <a:t> </a:t>
            </a:r>
            <a:r>
              <a:rPr lang="de-DE" dirty="0" err="1"/>
              <a:t>enjoyed</a:t>
            </a:r>
            <a:r>
              <a:rPr lang="de-DE" dirty="0"/>
              <a:t> </a:t>
            </a:r>
            <a:r>
              <a:rPr lang="de-DE" dirty="0" err="1"/>
              <a:t>the</a:t>
            </a:r>
            <a:r>
              <a:rPr lang="de-DE" dirty="0"/>
              <a:t> </a:t>
            </a:r>
            <a:r>
              <a:rPr lang="de-DE" dirty="0" err="1"/>
              <a:t>working</a:t>
            </a:r>
            <a:r>
              <a:rPr lang="de-DE" dirty="0"/>
              <a:t> </a:t>
            </a:r>
            <a:r>
              <a:rPr lang="de-DE" dirty="0" err="1"/>
              <a:t>atmosphere</a:t>
            </a:r>
            <a:r>
              <a:rPr lang="de-DE" dirty="0"/>
              <a:t>.</a:t>
            </a:r>
          </a:p>
          <a:p>
            <a:pPr>
              <a:buFont typeface="Arial" panose="020B0604020202020204" pitchFamily="34" charset="0"/>
              <a:buChar char="•"/>
            </a:pPr>
            <a:r>
              <a:rPr lang="de-DE" dirty="0"/>
              <a:t>I </a:t>
            </a:r>
            <a:r>
              <a:rPr lang="de-DE" dirty="0" err="1"/>
              <a:t>learned</a:t>
            </a:r>
            <a:r>
              <a:rPr lang="de-DE" dirty="0"/>
              <a:t> </a:t>
            </a:r>
            <a:r>
              <a:rPr lang="de-DE" dirty="0" err="1"/>
              <a:t>that</a:t>
            </a:r>
            <a:r>
              <a:rPr lang="de-DE" dirty="0"/>
              <a:t> Pembroke Privacy </a:t>
            </a:r>
            <a:r>
              <a:rPr lang="de-DE" dirty="0" err="1"/>
              <a:t>is</a:t>
            </a:r>
            <a:r>
              <a:rPr lang="de-DE" dirty="0"/>
              <a:t> </a:t>
            </a:r>
            <a:r>
              <a:rPr lang="de-DE" dirty="0" err="1"/>
              <a:t>the</a:t>
            </a:r>
            <a:r>
              <a:rPr lang="de-DE" dirty="0"/>
              <a:t> </a:t>
            </a:r>
            <a:r>
              <a:rPr lang="de-DE" dirty="0" err="1"/>
              <a:t>kind</a:t>
            </a:r>
            <a:r>
              <a:rPr lang="de-DE" dirty="0"/>
              <a:t> </a:t>
            </a:r>
            <a:r>
              <a:rPr lang="de-DE" dirty="0" err="1"/>
              <a:t>of</a:t>
            </a:r>
            <a:r>
              <a:rPr lang="de-DE" dirty="0"/>
              <a:t> </a:t>
            </a:r>
            <a:r>
              <a:rPr lang="de-DE" dirty="0" err="1"/>
              <a:t>company</a:t>
            </a:r>
            <a:r>
              <a:rPr lang="de-DE" dirty="0"/>
              <a:t> I </a:t>
            </a:r>
            <a:r>
              <a:rPr lang="de-DE" dirty="0" err="1"/>
              <a:t>want</a:t>
            </a:r>
            <a:r>
              <a:rPr lang="de-DE" dirty="0"/>
              <a:t> to </a:t>
            </a:r>
            <a:r>
              <a:rPr lang="de-DE" dirty="0" err="1"/>
              <a:t>work</a:t>
            </a:r>
            <a:r>
              <a:rPr lang="de-DE" dirty="0"/>
              <a:t> </a:t>
            </a:r>
            <a:r>
              <a:rPr lang="de-DE" dirty="0" err="1"/>
              <a:t>for</a:t>
            </a:r>
            <a:r>
              <a:rPr lang="de-DE" dirty="0"/>
              <a:t> in </a:t>
            </a:r>
            <a:r>
              <a:rPr lang="de-DE" dirty="0" err="1"/>
              <a:t>the</a:t>
            </a:r>
            <a:r>
              <a:rPr lang="de-DE" dirty="0"/>
              <a:t> </a:t>
            </a:r>
            <a:r>
              <a:rPr lang="de-DE" dirty="0" err="1"/>
              <a:t>future</a:t>
            </a:r>
            <a:r>
              <a:rPr lang="de-DE" dirty="0"/>
              <a:t>.</a:t>
            </a:r>
          </a:p>
          <a:p>
            <a:pPr>
              <a:buFont typeface="Arial" panose="020B0604020202020204" pitchFamily="34" charset="0"/>
              <a:buChar char="•"/>
            </a:pPr>
            <a:r>
              <a:rPr lang="de-DE" dirty="0"/>
              <a:t>Pembroke Privacy </a:t>
            </a:r>
            <a:r>
              <a:rPr lang="de-DE" dirty="0" err="1"/>
              <a:t>is</a:t>
            </a:r>
            <a:r>
              <a:rPr lang="de-DE" dirty="0"/>
              <a:t> </a:t>
            </a:r>
            <a:r>
              <a:rPr lang="de-DE" dirty="0" err="1"/>
              <a:t>much</a:t>
            </a:r>
            <a:r>
              <a:rPr lang="de-DE" dirty="0"/>
              <a:t> </a:t>
            </a:r>
            <a:r>
              <a:rPr lang="de-DE" dirty="0" err="1"/>
              <a:t>more</a:t>
            </a:r>
            <a:r>
              <a:rPr lang="de-DE" dirty="0"/>
              <a:t> </a:t>
            </a:r>
            <a:r>
              <a:rPr lang="de-DE" dirty="0" err="1"/>
              <a:t>advanced</a:t>
            </a:r>
            <a:r>
              <a:rPr lang="de-DE" dirty="0"/>
              <a:t> </a:t>
            </a:r>
            <a:r>
              <a:rPr lang="de-DE" dirty="0" err="1"/>
              <a:t>compared</a:t>
            </a:r>
            <a:r>
              <a:rPr lang="de-DE" dirty="0"/>
              <a:t> to </a:t>
            </a:r>
            <a:r>
              <a:rPr lang="de-DE" dirty="0" err="1"/>
              <a:t>my</a:t>
            </a:r>
            <a:r>
              <a:rPr lang="de-DE" dirty="0"/>
              <a:t> </a:t>
            </a:r>
            <a:r>
              <a:rPr lang="de-DE" dirty="0" err="1"/>
              <a:t>company</a:t>
            </a:r>
            <a:r>
              <a:rPr lang="de-DE" dirty="0"/>
              <a:t> in Germany with </a:t>
            </a:r>
            <a:r>
              <a:rPr lang="de-DE" dirty="0" err="1"/>
              <a:t>benefits</a:t>
            </a:r>
            <a:r>
              <a:rPr lang="de-DE" dirty="0"/>
              <a:t>, </a:t>
            </a:r>
            <a:r>
              <a:rPr lang="de-DE" dirty="0" err="1"/>
              <a:t>working</a:t>
            </a:r>
            <a:r>
              <a:rPr lang="de-DE" dirty="0"/>
              <a:t> </a:t>
            </a:r>
            <a:r>
              <a:rPr lang="de-DE" dirty="0" err="1"/>
              <a:t>from</a:t>
            </a:r>
            <a:r>
              <a:rPr lang="de-DE" dirty="0"/>
              <a:t> </a:t>
            </a:r>
            <a:r>
              <a:rPr lang="de-DE" dirty="0" err="1"/>
              <a:t>home</a:t>
            </a:r>
            <a:r>
              <a:rPr lang="de-DE" dirty="0"/>
              <a:t> and </a:t>
            </a:r>
            <a:r>
              <a:rPr lang="de-DE" dirty="0" err="1"/>
              <a:t>atmosphere</a:t>
            </a:r>
            <a:r>
              <a:rPr lang="de-DE" dirty="0"/>
              <a:t>.</a:t>
            </a:r>
          </a:p>
        </p:txBody>
      </p:sp>
    </p:spTree>
    <p:extLst>
      <p:ext uri="{BB962C8B-B14F-4D97-AF65-F5344CB8AC3E}">
        <p14:creationId xmlns:p14="http://schemas.microsoft.com/office/powerpoint/2010/main" val="1467451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685A-AE05-9685-34D1-CFE147CA638D}"/>
            </a:ext>
          </a:extLst>
        </p:cNvPr>
        <p:cNvGrpSpPr/>
        <p:nvPr/>
      </p:nvGrpSpPr>
      <p:grpSpPr>
        <a:xfrm>
          <a:off x="0" y="0"/>
          <a:ext cx="0" cy="0"/>
          <a:chOff x="0" y="0"/>
          <a:chExt cx="0" cy="0"/>
        </a:xfrm>
      </p:grpSpPr>
      <p:pic>
        <p:nvPicPr>
          <p:cNvPr id="12" name="Grafik 11" descr="Ein Bild, das Menschliches Gesicht, Person, Lächeln, Im Haus enthält.&#10;&#10;Automatisch generierte Beschreibung">
            <a:extLst>
              <a:ext uri="{FF2B5EF4-FFF2-40B4-BE49-F238E27FC236}">
                <a16:creationId xmlns:a16="http://schemas.microsoft.com/office/drawing/2014/main" id="{C267252F-3548-0440-AF23-58E859055A62}"/>
              </a:ext>
            </a:extLst>
          </p:cNvPr>
          <p:cNvPicPr>
            <a:picLocks noChangeAspect="1"/>
          </p:cNvPicPr>
          <p:nvPr/>
        </p:nvPicPr>
        <p:blipFill>
          <a:blip r:embed="rId2">
            <a:extLst>
              <a:ext uri="{28A0092B-C50C-407E-A947-70E740481C1C}">
                <a14:useLocalDpi xmlns:a14="http://schemas.microsoft.com/office/drawing/2010/main" val="0"/>
              </a:ext>
            </a:extLst>
          </a:blip>
          <a:srcRect r="24356"/>
          <a:stretch>
            <a:fillRect/>
          </a:stretch>
        </p:blipFill>
        <p:spPr>
          <a:xfrm rot="16200000">
            <a:off x="3502182" y="963627"/>
            <a:ext cx="5187635" cy="5143500"/>
          </a:xfrm>
          <a:custGeom>
            <a:avLst/>
            <a:gdLst>
              <a:gd name="connsiteX0" fmla="*/ 5187635 w 5187635"/>
              <a:gd name="connsiteY0" fmla="*/ 857267 h 5143500"/>
              <a:gd name="connsiteX1" fmla="*/ 5187635 w 5187635"/>
              <a:gd name="connsiteY1" fmla="*/ 4286234 h 5143500"/>
              <a:gd name="connsiteX2" fmla="*/ 4418018 w 5187635"/>
              <a:gd name="connsiteY2" fmla="*/ 5139075 h 5143500"/>
              <a:gd name="connsiteX3" fmla="*/ 4330388 w 5187635"/>
              <a:gd name="connsiteY3" fmla="*/ 5143500 h 5143500"/>
              <a:gd name="connsiteX4" fmla="*/ 857247 w 5187635"/>
              <a:gd name="connsiteY4" fmla="*/ 5143500 h 5143500"/>
              <a:gd name="connsiteX5" fmla="*/ 769616 w 5187635"/>
              <a:gd name="connsiteY5" fmla="*/ 5139075 h 5143500"/>
              <a:gd name="connsiteX6" fmla="*/ 0 w 5187635"/>
              <a:gd name="connsiteY6" fmla="*/ 4286234 h 5143500"/>
              <a:gd name="connsiteX7" fmla="*/ 0 w 5187635"/>
              <a:gd name="connsiteY7" fmla="*/ 857267 h 5143500"/>
              <a:gd name="connsiteX8" fmla="*/ 857267 w 5187635"/>
              <a:gd name="connsiteY8" fmla="*/ 0 h 5143500"/>
              <a:gd name="connsiteX9" fmla="*/ 4330368 w 5187635"/>
              <a:gd name="connsiteY9" fmla="*/ 0 h 5143500"/>
              <a:gd name="connsiteX10" fmla="*/ 5187635 w 5187635"/>
              <a:gd name="connsiteY10" fmla="*/ 857267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87635" h="5143500">
                <a:moveTo>
                  <a:pt x="5187635" y="857267"/>
                </a:moveTo>
                <a:lnTo>
                  <a:pt x="5187635" y="4286234"/>
                </a:lnTo>
                <a:cubicBezTo>
                  <a:pt x="5187635" y="4730098"/>
                  <a:pt x="4850300" y="5095174"/>
                  <a:pt x="4418018" y="5139075"/>
                </a:cubicBezTo>
                <a:lnTo>
                  <a:pt x="4330388" y="5143500"/>
                </a:lnTo>
                <a:lnTo>
                  <a:pt x="857247" y="5143500"/>
                </a:lnTo>
                <a:lnTo>
                  <a:pt x="769616" y="5139075"/>
                </a:lnTo>
                <a:cubicBezTo>
                  <a:pt x="337334" y="5095174"/>
                  <a:pt x="0" y="4730098"/>
                  <a:pt x="0" y="4286234"/>
                </a:cubicBezTo>
                <a:lnTo>
                  <a:pt x="0" y="857267"/>
                </a:lnTo>
                <a:cubicBezTo>
                  <a:pt x="0" y="383812"/>
                  <a:pt x="383812" y="0"/>
                  <a:pt x="857267" y="0"/>
                </a:cubicBezTo>
                <a:lnTo>
                  <a:pt x="4330368" y="0"/>
                </a:lnTo>
                <a:cubicBezTo>
                  <a:pt x="4803823" y="0"/>
                  <a:pt x="5187635" y="383812"/>
                  <a:pt x="5187635" y="857267"/>
                </a:cubicBezTo>
                <a:close/>
              </a:path>
            </a:pathLst>
          </a:custGeom>
        </p:spPr>
      </p:pic>
    </p:spTree>
    <p:extLst>
      <p:ext uri="{BB962C8B-B14F-4D97-AF65-F5344CB8AC3E}">
        <p14:creationId xmlns:p14="http://schemas.microsoft.com/office/powerpoint/2010/main" val="3366334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0AD77-FA62-B720-22C1-480B3B10CA43}"/>
              </a:ext>
            </a:extLst>
          </p:cNvPr>
          <p:cNvSpPr>
            <a:spLocks noGrp="1"/>
          </p:cNvSpPr>
          <p:nvPr>
            <p:ph type="title"/>
          </p:nvPr>
        </p:nvSpPr>
        <p:spPr/>
        <p:txBody>
          <a:bodyPr>
            <a:normAutofit fontScale="90000"/>
          </a:bodyPr>
          <a:lstStyle/>
          <a:p>
            <a:r>
              <a:rPr lang="en-US" sz="2400" dirty="0"/>
              <a:t>What did you learn about Irish culture in general, Irish English and good </a:t>
            </a:r>
            <a:r>
              <a:rPr lang="en-US" sz="2400" dirty="0" err="1"/>
              <a:t>behaviour</a:t>
            </a:r>
            <a:r>
              <a:rPr lang="en-US" sz="2400" dirty="0"/>
              <a:t> in Ireland? Did you see any notable differences between Ireland and Germany? If so, how did you deal with these differences? Please also tell us about similarities.</a:t>
            </a:r>
            <a:endParaRPr lang="de-DE" sz="2400" dirty="0"/>
          </a:p>
        </p:txBody>
      </p:sp>
      <p:sp>
        <p:nvSpPr>
          <p:cNvPr id="3" name="Inhaltsplatzhalter 2">
            <a:extLst>
              <a:ext uri="{FF2B5EF4-FFF2-40B4-BE49-F238E27FC236}">
                <a16:creationId xmlns:a16="http://schemas.microsoft.com/office/drawing/2014/main" id="{652BA15D-65CA-FB64-A8DA-BC6C9BB34E6B}"/>
              </a:ext>
            </a:extLst>
          </p:cNvPr>
          <p:cNvSpPr>
            <a:spLocks noGrp="1"/>
          </p:cNvSpPr>
          <p:nvPr>
            <p:ph idx="1"/>
          </p:nvPr>
        </p:nvSpPr>
        <p:spPr/>
        <p:txBody>
          <a:bodyPr>
            <a:normAutofit/>
          </a:bodyPr>
          <a:lstStyle/>
          <a:p>
            <a:pPr>
              <a:buFont typeface="Arial" panose="020B0604020202020204" pitchFamily="34" charset="0"/>
              <a:buChar char="•"/>
            </a:pPr>
            <a:r>
              <a:rPr lang="de-DE" dirty="0"/>
              <a:t>I </a:t>
            </a:r>
            <a:r>
              <a:rPr lang="de-DE" dirty="0" err="1"/>
              <a:t>learned</a:t>
            </a:r>
            <a:r>
              <a:rPr lang="de-DE" dirty="0"/>
              <a:t> </a:t>
            </a:r>
            <a:r>
              <a:rPr lang="de-DE" dirty="0" err="1"/>
              <a:t>about</a:t>
            </a:r>
            <a:r>
              <a:rPr lang="de-DE" dirty="0"/>
              <a:t> </a:t>
            </a:r>
            <a:r>
              <a:rPr lang="de-DE" dirty="0" err="1"/>
              <a:t>the</a:t>
            </a:r>
            <a:r>
              <a:rPr lang="de-DE" dirty="0"/>
              <a:t> </a:t>
            </a:r>
            <a:r>
              <a:rPr lang="de-DE" dirty="0" err="1"/>
              <a:t>Irish</a:t>
            </a:r>
            <a:r>
              <a:rPr lang="de-DE" dirty="0"/>
              <a:t> </a:t>
            </a:r>
            <a:r>
              <a:rPr lang="de-DE" dirty="0" err="1"/>
              <a:t>culture</a:t>
            </a:r>
            <a:r>
              <a:rPr lang="de-DE" dirty="0"/>
              <a:t> </a:t>
            </a:r>
            <a:r>
              <a:rPr lang="de-DE" dirty="0" err="1"/>
              <a:t>that</a:t>
            </a:r>
            <a:r>
              <a:rPr lang="de-DE" dirty="0"/>
              <a:t> </a:t>
            </a:r>
            <a:r>
              <a:rPr lang="de-DE" dirty="0" err="1"/>
              <a:t>they</a:t>
            </a:r>
            <a:r>
              <a:rPr lang="de-DE" dirty="0"/>
              <a:t> </a:t>
            </a:r>
            <a:r>
              <a:rPr lang="de-DE" dirty="0" err="1"/>
              <a:t>are</a:t>
            </a:r>
            <a:r>
              <a:rPr lang="de-DE" dirty="0"/>
              <a:t> </a:t>
            </a:r>
            <a:r>
              <a:rPr lang="de-DE" dirty="0" err="1"/>
              <a:t>much</a:t>
            </a:r>
            <a:r>
              <a:rPr lang="de-DE" dirty="0"/>
              <a:t> </a:t>
            </a:r>
            <a:r>
              <a:rPr lang="de-DE" dirty="0" err="1"/>
              <a:t>more</a:t>
            </a:r>
            <a:r>
              <a:rPr lang="de-DE" dirty="0"/>
              <a:t> </a:t>
            </a:r>
            <a:r>
              <a:rPr lang="de-DE" dirty="0" err="1"/>
              <a:t>friendly</a:t>
            </a:r>
            <a:r>
              <a:rPr lang="de-DE" dirty="0"/>
              <a:t> and open to </a:t>
            </a:r>
            <a:r>
              <a:rPr lang="de-DE" dirty="0" err="1"/>
              <a:t>chat</a:t>
            </a:r>
            <a:r>
              <a:rPr lang="de-DE" dirty="0"/>
              <a:t> </a:t>
            </a:r>
            <a:r>
              <a:rPr lang="de-DE" dirty="0" err="1"/>
              <a:t>to</a:t>
            </a:r>
            <a:r>
              <a:rPr lang="de-DE" dirty="0"/>
              <a:t> </a:t>
            </a:r>
            <a:r>
              <a:rPr lang="de-DE" dirty="0" err="1"/>
              <a:t>everyone</a:t>
            </a:r>
            <a:r>
              <a:rPr lang="de-DE" dirty="0"/>
              <a:t>. I </a:t>
            </a:r>
            <a:r>
              <a:rPr lang="de-DE" dirty="0" err="1"/>
              <a:t>think</a:t>
            </a:r>
            <a:r>
              <a:rPr lang="de-DE" dirty="0"/>
              <a:t> </a:t>
            </a:r>
            <a:r>
              <a:rPr lang="de-DE" dirty="0" err="1"/>
              <a:t>germans</a:t>
            </a:r>
            <a:r>
              <a:rPr lang="de-DE" dirty="0"/>
              <a:t> </a:t>
            </a:r>
            <a:r>
              <a:rPr lang="de-DE" dirty="0" err="1"/>
              <a:t>could</a:t>
            </a:r>
            <a:r>
              <a:rPr lang="de-DE" dirty="0"/>
              <a:t> </a:t>
            </a:r>
            <a:r>
              <a:rPr lang="de-DE" dirty="0" err="1"/>
              <a:t>learn</a:t>
            </a:r>
            <a:r>
              <a:rPr lang="de-DE" dirty="0"/>
              <a:t> </a:t>
            </a:r>
            <a:r>
              <a:rPr lang="de-DE" dirty="0" err="1"/>
              <a:t>from</a:t>
            </a:r>
            <a:r>
              <a:rPr lang="de-DE" dirty="0"/>
              <a:t> </a:t>
            </a:r>
            <a:r>
              <a:rPr lang="de-DE" dirty="0" err="1"/>
              <a:t>that</a:t>
            </a:r>
            <a:r>
              <a:rPr lang="de-DE" dirty="0"/>
              <a:t>. I </a:t>
            </a:r>
            <a:r>
              <a:rPr lang="de-DE" dirty="0" err="1"/>
              <a:t>really</a:t>
            </a:r>
            <a:r>
              <a:rPr lang="de-DE" dirty="0"/>
              <a:t> </a:t>
            </a:r>
            <a:r>
              <a:rPr lang="de-DE" dirty="0" err="1"/>
              <a:t>enjoyed</a:t>
            </a:r>
            <a:r>
              <a:rPr lang="de-DE" dirty="0"/>
              <a:t> </a:t>
            </a:r>
            <a:r>
              <a:rPr lang="de-DE" dirty="0" err="1"/>
              <a:t>that</a:t>
            </a:r>
            <a:r>
              <a:rPr lang="de-DE" dirty="0"/>
              <a:t> </a:t>
            </a:r>
            <a:r>
              <a:rPr lang="de-DE" dirty="0" err="1"/>
              <a:t>people</a:t>
            </a:r>
            <a:r>
              <a:rPr lang="de-DE" dirty="0"/>
              <a:t> </a:t>
            </a:r>
            <a:r>
              <a:rPr lang="de-DE" dirty="0" err="1"/>
              <a:t>thank</a:t>
            </a:r>
            <a:r>
              <a:rPr lang="de-DE" dirty="0"/>
              <a:t> </a:t>
            </a:r>
            <a:r>
              <a:rPr lang="de-DE" dirty="0" err="1"/>
              <a:t>the</a:t>
            </a:r>
            <a:r>
              <a:rPr lang="de-DE" dirty="0"/>
              <a:t> </a:t>
            </a:r>
            <a:r>
              <a:rPr lang="de-DE" dirty="0" err="1"/>
              <a:t>bus</a:t>
            </a:r>
            <a:r>
              <a:rPr lang="de-DE" dirty="0"/>
              <a:t> </a:t>
            </a:r>
            <a:r>
              <a:rPr lang="de-DE" dirty="0" err="1"/>
              <a:t>driver</a:t>
            </a:r>
            <a:r>
              <a:rPr lang="de-DE" dirty="0"/>
              <a:t>.</a:t>
            </a:r>
          </a:p>
          <a:p>
            <a:pPr>
              <a:buFont typeface="Arial" panose="020B0604020202020204" pitchFamily="34" charset="0"/>
              <a:buChar char="•"/>
            </a:pPr>
            <a:r>
              <a:rPr lang="de-DE" dirty="0"/>
              <a:t>A </a:t>
            </a:r>
            <a:r>
              <a:rPr lang="de-DE" dirty="0" err="1"/>
              <a:t>big</a:t>
            </a:r>
            <a:r>
              <a:rPr lang="de-DE" dirty="0"/>
              <a:t> </a:t>
            </a:r>
            <a:r>
              <a:rPr lang="de-DE" dirty="0" err="1"/>
              <a:t>difference</a:t>
            </a:r>
            <a:r>
              <a:rPr lang="de-DE" dirty="0"/>
              <a:t> </a:t>
            </a:r>
            <a:r>
              <a:rPr lang="de-DE" dirty="0" err="1"/>
              <a:t>were</a:t>
            </a:r>
            <a:r>
              <a:rPr lang="de-DE" dirty="0"/>
              <a:t> </a:t>
            </a:r>
            <a:r>
              <a:rPr lang="de-DE" dirty="0" err="1"/>
              <a:t>the</a:t>
            </a:r>
            <a:r>
              <a:rPr lang="de-DE" dirty="0"/>
              <a:t> </a:t>
            </a:r>
            <a:r>
              <a:rPr lang="de-DE" dirty="0" err="1"/>
              <a:t>train</a:t>
            </a:r>
            <a:r>
              <a:rPr lang="de-DE" dirty="0"/>
              <a:t> </a:t>
            </a:r>
            <a:r>
              <a:rPr lang="de-DE" dirty="0" err="1"/>
              <a:t>stations</a:t>
            </a:r>
            <a:r>
              <a:rPr lang="de-DE" dirty="0"/>
              <a:t> </a:t>
            </a:r>
            <a:r>
              <a:rPr lang="de-DE" dirty="0" err="1"/>
              <a:t>because</a:t>
            </a:r>
            <a:r>
              <a:rPr lang="de-DE" dirty="0"/>
              <a:t> in </a:t>
            </a:r>
            <a:r>
              <a:rPr lang="de-DE" dirty="0" err="1"/>
              <a:t>Ireland</a:t>
            </a:r>
            <a:r>
              <a:rPr lang="de-DE" dirty="0"/>
              <a:t> </a:t>
            </a:r>
            <a:r>
              <a:rPr lang="de-DE" dirty="0" err="1"/>
              <a:t>they</a:t>
            </a:r>
            <a:r>
              <a:rPr lang="de-DE" dirty="0"/>
              <a:t> </a:t>
            </a:r>
            <a:r>
              <a:rPr lang="de-DE" dirty="0" err="1"/>
              <a:t>were</a:t>
            </a:r>
            <a:r>
              <a:rPr lang="de-DE" dirty="0"/>
              <a:t> </a:t>
            </a:r>
            <a:r>
              <a:rPr lang="de-DE" dirty="0" err="1"/>
              <a:t>much</a:t>
            </a:r>
            <a:r>
              <a:rPr lang="de-DE" dirty="0"/>
              <a:t> cleaner and </a:t>
            </a:r>
            <a:r>
              <a:rPr lang="de-DE" dirty="0" err="1"/>
              <a:t>much</a:t>
            </a:r>
            <a:r>
              <a:rPr lang="de-DE" dirty="0"/>
              <a:t> </a:t>
            </a:r>
            <a:r>
              <a:rPr lang="de-DE" dirty="0" err="1"/>
              <a:t>more</a:t>
            </a:r>
            <a:r>
              <a:rPr lang="de-DE" dirty="0"/>
              <a:t> safe. </a:t>
            </a:r>
            <a:r>
              <a:rPr lang="de-DE" dirty="0" err="1"/>
              <a:t>Another</a:t>
            </a:r>
            <a:r>
              <a:rPr lang="de-DE" dirty="0"/>
              <a:t> </a:t>
            </a:r>
            <a:r>
              <a:rPr lang="de-DE" dirty="0" err="1"/>
              <a:t>mayor</a:t>
            </a:r>
            <a:r>
              <a:rPr lang="de-DE" dirty="0"/>
              <a:t> </a:t>
            </a:r>
            <a:r>
              <a:rPr lang="de-DE" dirty="0" err="1"/>
              <a:t>difference</a:t>
            </a:r>
            <a:r>
              <a:rPr lang="de-DE" dirty="0"/>
              <a:t>, at least in </a:t>
            </a:r>
            <a:r>
              <a:rPr lang="de-DE" dirty="0" err="1"/>
              <a:t>my</a:t>
            </a:r>
            <a:r>
              <a:rPr lang="de-DE" dirty="0"/>
              <a:t> host </a:t>
            </a:r>
            <a:r>
              <a:rPr lang="de-DE" dirty="0" err="1"/>
              <a:t>family</a:t>
            </a:r>
            <a:r>
              <a:rPr lang="de-DE" dirty="0"/>
              <a:t>, was </a:t>
            </a:r>
            <a:r>
              <a:rPr lang="de-DE" dirty="0" err="1"/>
              <a:t>how</a:t>
            </a:r>
            <a:r>
              <a:rPr lang="de-DE" dirty="0"/>
              <a:t> </a:t>
            </a:r>
            <a:r>
              <a:rPr lang="de-DE" dirty="0" err="1"/>
              <a:t>much</a:t>
            </a:r>
            <a:r>
              <a:rPr lang="de-DE" dirty="0"/>
              <a:t> cleaner and </a:t>
            </a:r>
            <a:r>
              <a:rPr lang="de-DE" dirty="0" err="1"/>
              <a:t>healthier</a:t>
            </a:r>
            <a:r>
              <a:rPr lang="de-DE" dirty="0"/>
              <a:t> I live and </a:t>
            </a:r>
            <a:r>
              <a:rPr lang="de-DE" dirty="0" err="1"/>
              <a:t>the</a:t>
            </a:r>
            <a:r>
              <a:rPr lang="de-DE" dirty="0"/>
              <a:t> </a:t>
            </a:r>
            <a:r>
              <a:rPr lang="de-DE" dirty="0" err="1"/>
              <a:t>portion</a:t>
            </a:r>
            <a:r>
              <a:rPr lang="de-DE" dirty="0"/>
              <a:t> </a:t>
            </a:r>
            <a:r>
              <a:rPr lang="de-DE" dirty="0" err="1"/>
              <a:t>size</a:t>
            </a:r>
            <a:r>
              <a:rPr lang="de-DE" dirty="0"/>
              <a:t> </a:t>
            </a:r>
            <a:r>
              <a:rPr lang="de-DE" dirty="0" err="1"/>
              <a:t>of</a:t>
            </a:r>
            <a:r>
              <a:rPr lang="de-DE" dirty="0"/>
              <a:t> </a:t>
            </a:r>
            <a:r>
              <a:rPr lang="de-DE" dirty="0" err="1"/>
              <a:t>the</a:t>
            </a:r>
            <a:r>
              <a:rPr lang="de-DE" dirty="0"/>
              <a:t> </a:t>
            </a:r>
            <a:r>
              <a:rPr lang="de-DE" dirty="0" err="1"/>
              <a:t>meals</a:t>
            </a:r>
            <a:r>
              <a:rPr lang="de-DE" dirty="0"/>
              <a:t>. </a:t>
            </a:r>
            <a:r>
              <a:rPr lang="de-DE" dirty="0" err="1"/>
              <a:t>We</a:t>
            </a:r>
            <a:r>
              <a:rPr lang="de-DE" dirty="0"/>
              <a:t> just </a:t>
            </a:r>
            <a:r>
              <a:rPr lang="de-DE" dirty="0" err="1"/>
              <a:t>had</a:t>
            </a:r>
            <a:r>
              <a:rPr lang="de-DE" dirty="0"/>
              <a:t> to </a:t>
            </a:r>
            <a:r>
              <a:rPr lang="de-DE" dirty="0" err="1"/>
              <a:t>except</a:t>
            </a:r>
            <a:r>
              <a:rPr lang="de-DE" dirty="0"/>
              <a:t> </a:t>
            </a:r>
            <a:r>
              <a:rPr lang="de-DE" dirty="0" err="1"/>
              <a:t>our</a:t>
            </a:r>
            <a:r>
              <a:rPr lang="de-DE" dirty="0"/>
              <a:t> </a:t>
            </a:r>
            <a:r>
              <a:rPr lang="de-DE" dirty="0" err="1"/>
              <a:t>fate</a:t>
            </a:r>
            <a:r>
              <a:rPr lang="de-DE" dirty="0"/>
              <a:t> and </a:t>
            </a:r>
            <a:r>
              <a:rPr lang="de-DE" dirty="0" err="1"/>
              <a:t>buy</a:t>
            </a:r>
            <a:r>
              <a:rPr lang="de-DE" dirty="0"/>
              <a:t> </a:t>
            </a:r>
            <a:r>
              <a:rPr lang="de-DE" dirty="0" err="1"/>
              <a:t>more</a:t>
            </a:r>
            <a:r>
              <a:rPr lang="de-DE" dirty="0"/>
              <a:t> </a:t>
            </a:r>
            <a:r>
              <a:rPr lang="de-DE" dirty="0" err="1"/>
              <a:t>food</a:t>
            </a:r>
            <a:r>
              <a:rPr lang="de-DE" dirty="0"/>
              <a:t>.</a:t>
            </a:r>
          </a:p>
        </p:txBody>
      </p:sp>
    </p:spTree>
    <p:extLst>
      <p:ext uri="{BB962C8B-B14F-4D97-AF65-F5344CB8AC3E}">
        <p14:creationId xmlns:p14="http://schemas.microsoft.com/office/powerpoint/2010/main" val="3410007528"/>
      </p:ext>
    </p:extLst>
  </p:cSld>
  <p:clrMapOvr>
    <a:masterClrMapping/>
  </p:clrMapOvr>
</p:sld>
</file>

<file path=ppt/theme/theme1.xml><?xml version="1.0" encoding="utf-8"?>
<a:theme xmlns:a="http://schemas.openxmlformats.org/drawingml/2006/main" name="Explore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docProps/app.xml><?xml version="1.0" encoding="utf-8"?>
<Properties xmlns="http://schemas.openxmlformats.org/officeDocument/2006/extended-properties" xmlns:vt="http://schemas.openxmlformats.org/officeDocument/2006/docPropsVTypes">
  <TotalTime>0</TotalTime>
  <Words>570</Words>
  <Application>Microsoft Macintosh PowerPoint</Application>
  <PresentationFormat>Breitbild</PresentationFormat>
  <Paragraphs>27</Paragraphs>
  <Slides>10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10</vt:i4>
      </vt:variant>
    </vt:vector>
  </HeadingPairs>
  <TitlesOfParts>
    <vt:vector size="15" baseType="lpstr">
      <vt:lpstr>Arial</vt:lpstr>
      <vt:lpstr>Avenir Next LT Pro</vt:lpstr>
      <vt:lpstr>AvenirNext LT Pro Medium</vt:lpstr>
      <vt:lpstr>Posterama</vt:lpstr>
      <vt:lpstr>ExploreVTI</vt:lpstr>
      <vt:lpstr>Erasmus+ 2024 Dublin</vt:lpstr>
      <vt:lpstr>What did you do in your free time and what was your favourite activity?</vt:lpstr>
      <vt:lpstr>PowerPoint-Präsentation</vt:lpstr>
      <vt:lpstr>PowerPoint-Präsentation</vt:lpstr>
      <vt:lpstr>What did you like about your host family? Did you spend a lot of time with them? Would you like to visit your hosts again?</vt:lpstr>
      <vt:lpstr>What did you like about the college? What did you learn during the language course?</vt:lpstr>
      <vt:lpstr>What did you do during your work placement? What did you like? What did you learn? In what ways was working in Ireland different from working in Germany?</vt:lpstr>
      <vt:lpstr>PowerPoint-Präsentation</vt:lpstr>
      <vt:lpstr>What did you learn about Irish culture in general, Irish English and good behaviour in Ireland? Did you see any notable differences between Ireland and Germany? If so, how did you deal with these differences? Please also tell us about similarities.</vt:lpstr>
      <vt:lpstr>What can students do to make sure that the project is a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Erasmus+ 2024 Dublin</dc:title>
  <dc:creator>Maik Dyck</dc:creator>
  <cp:lastModifiedBy>Stefanie Ganzer</cp:lastModifiedBy>
  <cp:revision>33</cp:revision>
  <dcterms:created xsi:type="dcterms:W3CDTF">2024-10-19T20:18:31Z</dcterms:created>
  <dcterms:modified xsi:type="dcterms:W3CDTF">2024-10-25T21:19:44Z</dcterms:modified>
</cp:coreProperties>
</file>